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2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810" r:id="rId2"/>
    <p:sldMasterId id="2147483769" r:id="rId3"/>
  </p:sldMasterIdLst>
  <p:notesMasterIdLst>
    <p:notesMasterId r:id="rId22"/>
  </p:notesMasterIdLst>
  <p:sldIdLst>
    <p:sldId id="562" r:id="rId4"/>
    <p:sldId id="510" r:id="rId5"/>
    <p:sldId id="524" r:id="rId6"/>
    <p:sldId id="555" r:id="rId7"/>
    <p:sldId id="548" r:id="rId8"/>
    <p:sldId id="544" r:id="rId9"/>
    <p:sldId id="557" r:id="rId10"/>
    <p:sldId id="547" r:id="rId11"/>
    <p:sldId id="502" r:id="rId12"/>
    <p:sldId id="550" r:id="rId13"/>
    <p:sldId id="549" r:id="rId14"/>
    <p:sldId id="558" r:id="rId15"/>
    <p:sldId id="559" r:id="rId16"/>
    <p:sldId id="560" r:id="rId17"/>
    <p:sldId id="561" r:id="rId18"/>
    <p:sldId id="507" r:id="rId19"/>
    <p:sldId id="501" r:id="rId20"/>
    <p:sldId id="563" r:id="rId21"/>
  </p:sldIdLst>
  <p:sldSz cx="9144000" cy="5143500" type="screen16x9"/>
  <p:notesSz cx="6858000" cy="9144000"/>
  <p:embeddedFontLs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黑体" pitchFamily="49" charset="-122"/>
      <p:regular r:id="rId27"/>
    </p:embeddedFont>
    <p:embeddedFont>
      <p:font typeface="楷体" pitchFamily="49" charset="-122"/>
      <p:regular r:id="rId28"/>
    </p:embeddedFont>
    <p:embeddedFont>
      <p:font typeface="幼圆" pitchFamily="49" charset="-122"/>
      <p:regular r:id="rId29"/>
    </p:embeddedFont>
    <p:embeddedFont>
      <p:font typeface="微软雅黑" pitchFamily="34" charset="-122"/>
      <p:regular r:id="rId30"/>
      <p:bold r:id="rId31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05F"/>
    <a:srgbClr val="FF0000"/>
    <a:srgbClr val="B56CCC"/>
    <a:srgbClr val="009900"/>
    <a:srgbClr val="0000FF"/>
    <a:srgbClr val="AFF22A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3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2.fntdata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9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4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14E0CF9-D8C9-4A7C-BB21-5B636C65E8CB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793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13436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9721006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224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2582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0745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13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653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67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65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1554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58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18100668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952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9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433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48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292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79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87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4380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16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257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323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404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69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361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438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493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753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674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403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21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76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604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234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1395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165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08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828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4907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258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2012507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537464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822332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160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0595205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8288041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13189008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17246011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7180157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623522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0972726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7475912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531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159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113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202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405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819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92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76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08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693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414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126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114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066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487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691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926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911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485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7431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7899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5505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253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674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514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967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532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459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42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2648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164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683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562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211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62622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276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9213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543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148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762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56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420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206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2856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078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356192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5640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210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827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472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884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070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700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471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561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408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345484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973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13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183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000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2223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804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735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056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06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2356131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588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721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913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606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445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6611585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35912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3949162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64066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4008459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308902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2699763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9845198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5404110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9840843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4904338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1027550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72398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6644577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924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31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169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522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754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923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740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876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3277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419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4636484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132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033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974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312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150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5702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207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2918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827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921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71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" Target="../slides/slid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1.xml"/><Relationship Id="rId18" Type="http://schemas.openxmlformats.org/officeDocument/2006/relationships/slideLayout" Target="../slideLayouts/slideLayout86.xml"/><Relationship Id="rId26" Type="http://schemas.openxmlformats.org/officeDocument/2006/relationships/slideLayout" Target="../slideLayouts/slideLayout94.xml"/><Relationship Id="rId39" Type="http://schemas.openxmlformats.org/officeDocument/2006/relationships/slideLayout" Target="../slideLayouts/slideLayout107.xml"/><Relationship Id="rId21" Type="http://schemas.openxmlformats.org/officeDocument/2006/relationships/slideLayout" Target="../slideLayouts/slideLayout89.xml"/><Relationship Id="rId34" Type="http://schemas.openxmlformats.org/officeDocument/2006/relationships/slideLayout" Target="../slideLayouts/slideLayout102.xml"/><Relationship Id="rId42" Type="http://schemas.openxmlformats.org/officeDocument/2006/relationships/slideLayout" Target="../slideLayouts/slideLayout110.xml"/><Relationship Id="rId47" Type="http://schemas.openxmlformats.org/officeDocument/2006/relationships/slideLayout" Target="../slideLayouts/slideLayout115.xml"/><Relationship Id="rId50" Type="http://schemas.openxmlformats.org/officeDocument/2006/relationships/slideLayout" Target="../slideLayouts/slideLayout118.xml"/><Relationship Id="rId55" Type="http://schemas.openxmlformats.org/officeDocument/2006/relationships/slideLayout" Target="../slideLayouts/slideLayout123.xml"/><Relationship Id="rId63" Type="http://schemas.openxmlformats.org/officeDocument/2006/relationships/slideLayout" Target="../slideLayouts/slideLayout131.xml"/><Relationship Id="rId68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75.xml"/><Relationship Id="rId71" Type="http://schemas.openxmlformats.org/officeDocument/2006/relationships/image" Target="../media/image2.png"/><Relationship Id="rId2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84.xml"/><Relationship Id="rId29" Type="http://schemas.openxmlformats.org/officeDocument/2006/relationships/slideLayout" Target="../slideLayouts/slideLayout97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24" Type="http://schemas.openxmlformats.org/officeDocument/2006/relationships/slideLayout" Target="../slideLayouts/slideLayout92.xml"/><Relationship Id="rId32" Type="http://schemas.openxmlformats.org/officeDocument/2006/relationships/slideLayout" Target="../slideLayouts/slideLayout100.xml"/><Relationship Id="rId37" Type="http://schemas.openxmlformats.org/officeDocument/2006/relationships/slideLayout" Target="../slideLayouts/slideLayout105.xml"/><Relationship Id="rId40" Type="http://schemas.openxmlformats.org/officeDocument/2006/relationships/slideLayout" Target="../slideLayouts/slideLayout108.xml"/><Relationship Id="rId45" Type="http://schemas.openxmlformats.org/officeDocument/2006/relationships/slideLayout" Target="../slideLayouts/slideLayout113.xml"/><Relationship Id="rId53" Type="http://schemas.openxmlformats.org/officeDocument/2006/relationships/slideLayout" Target="../slideLayouts/slideLayout121.xml"/><Relationship Id="rId58" Type="http://schemas.openxmlformats.org/officeDocument/2006/relationships/slideLayout" Target="../slideLayouts/slideLayout126.xml"/><Relationship Id="rId66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83.xml"/><Relationship Id="rId23" Type="http://schemas.openxmlformats.org/officeDocument/2006/relationships/slideLayout" Target="../slideLayouts/slideLayout91.xml"/><Relationship Id="rId28" Type="http://schemas.openxmlformats.org/officeDocument/2006/relationships/slideLayout" Target="../slideLayouts/slideLayout96.xml"/><Relationship Id="rId36" Type="http://schemas.openxmlformats.org/officeDocument/2006/relationships/slideLayout" Target="../slideLayouts/slideLayout104.xml"/><Relationship Id="rId49" Type="http://schemas.openxmlformats.org/officeDocument/2006/relationships/slideLayout" Target="../slideLayouts/slideLayout117.xml"/><Relationship Id="rId57" Type="http://schemas.openxmlformats.org/officeDocument/2006/relationships/slideLayout" Target="../slideLayouts/slideLayout125.xml"/><Relationship Id="rId61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78.xml"/><Relationship Id="rId19" Type="http://schemas.openxmlformats.org/officeDocument/2006/relationships/slideLayout" Target="../slideLayouts/slideLayout87.xml"/><Relationship Id="rId31" Type="http://schemas.openxmlformats.org/officeDocument/2006/relationships/slideLayout" Target="../slideLayouts/slideLayout99.xml"/><Relationship Id="rId44" Type="http://schemas.openxmlformats.org/officeDocument/2006/relationships/slideLayout" Target="../slideLayouts/slideLayout112.xml"/><Relationship Id="rId52" Type="http://schemas.openxmlformats.org/officeDocument/2006/relationships/slideLayout" Target="../slideLayouts/slideLayout120.xml"/><Relationship Id="rId60" Type="http://schemas.openxmlformats.org/officeDocument/2006/relationships/slideLayout" Target="../slideLayouts/slideLayout128.xml"/><Relationship Id="rId65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slideLayout" Target="../slideLayouts/slideLayout82.xml"/><Relationship Id="rId22" Type="http://schemas.openxmlformats.org/officeDocument/2006/relationships/slideLayout" Target="../slideLayouts/slideLayout90.xml"/><Relationship Id="rId27" Type="http://schemas.openxmlformats.org/officeDocument/2006/relationships/slideLayout" Target="../slideLayouts/slideLayout95.xml"/><Relationship Id="rId30" Type="http://schemas.openxmlformats.org/officeDocument/2006/relationships/slideLayout" Target="../slideLayouts/slideLayout98.xml"/><Relationship Id="rId35" Type="http://schemas.openxmlformats.org/officeDocument/2006/relationships/slideLayout" Target="../slideLayouts/slideLayout103.xml"/><Relationship Id="rId43" Type="http://schemas.openxmlformats.org/officeDocument/2006/relationships/slideLayout" Target="../slideLayouts/slideLayout111.xml"/><Relationship Id="rId48" Type="http://schemas.openxmlformats.org/officeDocument/2006/relationships/slideLayout" Target="../slideLayouts/slideLayout116.xml"/><Relationship Id="rId56" Type="http://schemas.openxmlformats.org/officeDocument/2006/relationships/slideLayout" Target="../slideLayouts/slideLayout124.xml"/><Relationship Id="rId64" Type="http://schemas.openxmlformats.org/officeDocument/2006/relationships/slideLayout" Target="../slideLayouts/slideLayout132.xml"/><Relationship Id="rId69" Type="http://schemas.openxmlformats.org/officeDocument/2006/relationships/theme" Target="../theme/theme2.xml"/><Relationship Id="rId8" Type="http://schemas.openxmlformats.org/officeDocument/2006/relationships/slideLayout" Target="../slideLayouts/slideLayout76.xml"/><Relationship Id="rId51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80.xml"/><Relationship Id="rId17" Type="http://schemas.openxmlformats.org/officeDocument/2006/relationships/slideLayout" Target="../slideLayouts/slideLayout85.xml"/><Relationship Id="rId25" Type="http://schemas.openxmlformats.org/officeDocument/2006/relationships/slideLayout" Target="../slideLayouts/slideLayout93.xml"/><Relationship Id="rId33" Type="http://schemas.openxmlformats.org/officeDocument/2006/relationships/slideLayout" Target="../slideLayouts/slideLayout101.xml"/><Relationship Id="rId38" Type="http://schemas.openxmlformats.org/officeDocument/2006/relationships/slideLayout" Target="../slideLayouts/slideLayout106.xml"/><Relationship Id="rId46" Type="http://schemas.openxmlformats.org/officeDocument/2006/relationships/slideLayout" Target="../slideLayouts/slideLayout114.xml"/><Relationship Id="rId59" Type="http://schemas.openxmlformats.org/officeDocument/2006/relationships/slideLayout" Target="../slideLayouts/slideLayout127.xml"/><Relationship Id="rId67" Type="http://schemas.openxmlformats.org/officeDocument/2006/relationships/slideLayout" Target="../slideLayouts/slideLayout135.xml"/><Relationship Id="rId20" Type="http://schemas.openxmlformats.org/officeDocument/2006/relationships/slideLayout" Target="../slideLayouts/slideLayout88.xml"/><Relationship Id="rId41" Type="http://schemas.openxmlformats.org/officeDocument/2006/relationships/slideLayout" Target="../slideLayouts/slideLayout109.xml"/><Relationship Id="rId54" Type="http://schemas.openxmlformats.org/officeDocument/2006/relationships/slideLayout" Target="../slideLayouts/slideLayout122.xml"/><Relationship Id="rId62" Type="http://schemas.openxmlformats.org/officeDocument/2006/relationships/slideLayout" Target="../slideLayouts/slideLayout130.xml"/><Relationship Id="rId70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13" Type="http://schemas.openxmlformats.org/officeDocument/2006/relationships/slideLayout" Target="../slideLayouts/slideLayout149.xml"/><Relationship Id="rId18" Type="http://schemas.openxmlformats.org/officeDocument/2006/relationships/slideLayout" Target="../slideLayouts/slideLayout154.xml"/><Relationship Id="rId26" Type="http://schemas.openxmlformats.org/officeDocument/2006/relationships/slideLayout" Target="../slideLayouts/slideLayout162.xml"/><Relationship Id="rId39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39.xml"/><Relationship Id="rId21" Type="http://schemas.openxmlformats.org/officeDocument/2006/relationships/slideLayout" Target="../slideLayouts/slideLayout157.xml"/><Relationship Id="rId34" Type="http://schemas.openxmlformats.org/officeDocument/2006/relationships/slideLayout" Target="../slideLayouts/slideLayout170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43.xml"/><Relationship Id="rId12" Type="http://schemas.openxmlformats.org/officeDocument/2006/relationships/slideLayout" Target="../slideLayouts/slideLayout148.xml"/><Relationship Id="rId17" Type="http://schemas.openxmlformats.org/officeDocument/2006/relationships/slideLayout" Target="../slideLayouts/slideLayout153.xml"/><Relationship Id="rId25" Type="http://schemas.openxmlformats.org/officeDocument/2006/relationships/slideLayout" Target="../slideLayouts/slideLayout161.xml"/><Relationship Id="rId33" Type="http://schemas.openxmlformats.org/officeDocument/2006/relationships/slideLayout" Target="../slideLayouts/slideLayout169.xml"/><Relationship Id="rId38" Type="http://schemas.openxmlformats.org/officeDocument/2006/relationships/slideLayout" Target="../slideLayouts/slideLayout174.xml"/><Relationship Id="rId2" Type="http://schemas.openxmlformats.org/officeDocument/2006/relationships/slideLayout" Target="../slideLayouts/slideLayout138.xml"/><Relationship Id="rId16" Type="http://schemas.openxmlformats.org/officeDocument/2006/relationships/slideLayout" Target="../slideLayouts/slideLayout152.xml"/><Relationship Id="rId20" Type="http://schemas.openxmlformats.org/officeDocument/2006/relationships/slideLayout" Target="../slideLayouts/slideLayout156.xml"/><Relationship Id="rId29" Type="http://schemas.openxmlformats.org/officeDocument/2006/relationships/slideLayout" Target="../slideLayouts/slideLayout165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24" Type="http://schemas.openxmlformats.org/officeDocument/2006/relationships/slideLayout" Target="../slideLayouts/slideLayout160.xml"/><Relationship Id="rId32" Type="http://schemas.openxmlformats.org/officeDocument/2006/relationships/slideLayout" Target="../slideLayouts/slideLayout168.xml"/><Relationship Id="rId37" Type="http://schemas.openxmlformats.org/officeDocument/2006/relationships/slideLayout" Target="../slideLayouts/slideLayout173.xml"/><Relationship Id="rId40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41.xml"/><Relationship Id="rId15" Type="http://schemas.openxmlformats.org/officeDocument/2006/relationships/slideLayout" Target="../slideLayouts/slideLayout151.xml"/><Relationship Id="rId23" Type="http://schemas.openxmlformats.org/officeDocument/2006/relationships/slideLayout" Target="../slideLayouts/slideLayout159.xml"/><Relationship Id="rId28" Type="http://schemas.openxmlformats.org/officeDocument/2006/relationships/slideLayout" Target="../slideLayouts/slideLayout164.xml"/><Relationship Id="rId36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46.xml"/><Relationship Id="rId19" Type="http://schemas.openxmlformats.org/officeDocument/2006/relationships/slideLayout" Target="../slideLayouts/slideLayout155.xml"/><Relationship Id="rId31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Relationship Id="rId14" Type="http://schemas.openxmlformats.org/officeDocument/2006/relationships/slideLayout" Target="../slideLayouts/slideLayout150.xml"/><Relationship Id="rId22" Type="http://schemas.openxmlformats.org/officeDocument/2006/relationships/slideLayout" Target="../slideLayouts/slideLayout158.xml"/><Relationship Id="rId27" Type="http://schemas.openxmlformats.org/officeDocument/2006/relationships/slideLayout" Target="../slideLayouts/slideLayout163.xml"/><Relationship Id="rId30" Type="http://schemas.openxmlformats.org/officeDocument/2006/relationships/slideLayout" Target="../slideLayouts/slideLayout166.xml"/><Relationship Id="rId35" Type="http://schemas.openxmlformats.org/officeDocument/2006/relationships/slideLayout" Target="../slideLayouts/slideLayout171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92392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用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转化的策略解决问题（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72" action="ppaction://hlinksldjump"/>
            </p:cNvPr>
            <p:cNvPicPr>
              <a:picLocks noChangeAspect="1"/>
            </p:cNvPicPr>
            <p:nvPr/>
          </p:nvPicPr>
          <p:blipFill>
            <a:blip r:embed="rId7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7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4295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755" r:id="rId41"/>
    <p:sldLayoutId id="2147483756" r:id="rId42"/>
    <p:sldLayoutId id="2147483757" r:id="rId43"/>
    <p:sldLayoutId id="2147483758" r:id="rId44"/>
    <p:sldLayoutId id="2147483759" r:id="rId45"/>
    <p:sldLayoutId id="2147483760" r:id="rId46"/>
    <p:sldLayoutId id="2147483761" r:id="rId47"/>
    <p:sldLayoutId id="2147483762" r:id="rId48"/>
    <p:sldLayoutId id="2147483763" r:id="rId49"/>
    <p:sldLayoutId id="2147483764" r:id="rId50"/>
    <p:sldLayoutId id="2147483765" r:id="rId51"/>
    <p:sldLayoutId id="2147483766" r:id="rId52"/>
    <p:sldLayoutId id="2147483767" r:id="rId53"/>
    <p:sldLayoutId id="2147483768" r:id="rId54"/>
    <p:sldLayoutId id="2147483676" r:id="rId55"/>
    <p:sldLayoutId id="2147483677" r:id="rId56"/>
    <p:sldLayoutId id="2147483678" r:id="rId57"/>
    <p:sldLayoutId id="2147483679" r:id="rId58"/>
    <p:sldLayoutId id="2147483680" r:id="rId59"/>
    <p:sldLayoutId id="2147483681" r:id="rId60"/>
    <p:sldLayoutId id="2147483682" r:id="rId61"/>
    <p:sldLayoutId id="2147483707" r:id="rId62"/>
    <p:sldLayoutId id="2147483708" r:id="rId63"/>
    <p:sldLayoutId id="2147483709" r:id="rId64"/>
    <p:sldLayoutId id="2147483710" r:id="rId65"/>
    <p:sldLayoutId id="2147483711" r:id="rId66"/>
    <p:sldLayoutId id="2147483712" r:id="rId67"/>
    <p:sldLayoutId id="2147483713" r:id="rId6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92392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用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转化的策略解决问题（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712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823" r:id="rId13"/>
    <p:sldLayoutId id="2147483824" r:id="rId14"/>
    <p:sldLayoutId id="2147483825" r:id="rId15"/>
    <p:sldLayoutId id="2147483826" r:id="rId16"/>
    <p:sldLayoutId id="2147483827" r:id="rId17"/>
    <p:sldLayoutId id="2147483828" r:id="rId18"/>
    <p:sldLayoutId id="2147483829" r:id="rId19"/>
    <p:sldLayoutId id="2147483830" r:id="rId20"/>
    <p:sldLayoutId id="2147483831" r:id="rId21"/>
    <p:sldLayoutId id="2147483832" r:id="rId22"/>
    <p:sldLayoutId id="2147483833" r:id="rId23"/>
    <p:sldLayoutId id="2147483834" r:id="rId24"/>
    <p:sldLayoutId id="2147483835" r:id="rId25"/>
    <p:sldLayoutId id="2147483836" r:id="rId26"/>
    <p:sldLayoutId id="2147483837" r:id="rId27"/>
    <p:sldLayoutId id="2147483838" r:id="rId28"/>
    <p:sldLayoutId id="2147483839" r:id="rId29"/>
    <p:sldLayoutId id="2147483840" r:id="rId30"/>
    <p:sldLayoutId id="2147483841" r:id="rId31"/>
    <p:sldLayoutId id="2147483842" r:id="rId32"/>
    <p:sldLayoutId id="2147483843" r:id="rId33"/>
    <p:sldLayoutId id="2147483844" r:id="rId34"/>
    <p:sldLayoutId id="2147483845" r:id="rId35"/>
    <p:sldLayoutId id="2147483846" r:id="rId36"/>
    <p:sldLayoutId id="2147483847" r:id="rId37"/>
    <p:sldLayoutId id="2147483848" r:id="rId38"/>
    <p:sldLayoutId id="2147483849" r:id="rId39"/>
    <p:sldLayoutId id="2147483850" r:id="rId40"/>
    <p:sldLayoutId id="2147483851" r:id="rId41"/>
    <p:sldLayoutId id="2147483852" r:id="rId42"/>
    <p:sldLayoutId id="2147483853" r:id="rId43"/>
    <p:sldLayoutId id="2147483854" r:id="rId44"/>
    <p:sldLayoutId id="2147483855" r:id="rId45"/>
    <p:sldLayoutId id="2147483856" r:id="rId46"/>
    <p:sldLayoutId id="2147483857" r:id="rId47"/>
    <p:sldLayoutId id="2147483858" r:id="rId48"/>
    <p:sldLayoutId id="2147483859" r:id="rId49"/>
    <p:sldLayoutId id="2147483860" r:id="rId50"/>
    <p:sldLayoutId id="2147483861" r:id="rId51"/>
    <p:sldLayoutId id="2147483862" r:id="rId52"/>
    <p:sldLayoutId id="2147483863" r:id="rId53"/>
    <p:sldLayoutId id="2147483864" r:id="rId54"/>
    <p:sldLayoutId id="2147483865" r:id="rId55"/>
    <p:sldLayoutId id="2147483866" r:id="rId56"/>
    <p:sldLayoutId id="2147483867" r:id="rId57"/>
    <p:sldLayoutId id="2147483868" r:id="rId58"/>
    <p:sldLayoutId id="2147483869" r:id="rId59"/>
    <p:sldLayoutId id="2147483870" r:id="rId60"/>
    <p:sldLayoutId id="2147483871" r:id="rId61"/>
    <p:sldLayoutId id="2147483872" r:id="rId62"/>
    <p:sldLayoutId id="2147483873" r:id="rId63"/>
    <p:sldLayoutId id="2147483874" r:id="rId64"/>
    <p:sldLayoutId id="2147483875" r:id="rId65"/>
    <p:sldLayoutId id="2147483876" r:id="rId66"/>
    <p:sldLayoutId id="2147483877" r:id="rId67"/>
    <p:sldLayoutId id="2147483878" r:id="rId6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以内的数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4018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  <p:sldLayoutId id="2147483783" r:id="rId14"/>
    <p:sldLayoutId id="2147483784" r:id="rId15"/>
    <p:sldLayoutId id="2147483785" r:id="rId16"/>
    <p:sldLayoutId id="2147483786" r:id="rId17"/>
    <p:sldLayoutId id="2147483787" r:id="rId18"/>
    <p:sldLayoutId id="2147483788" r:id="rId19"/>
    <p:sldLayoutId id="2147483789" r:id="rId20"/>
    <p:sldLayoutId id="2147483790" r:id="rId21"/>
    <p:sldLayoutId id="2147483791" r:id="rId22"/>
    <p:sldLayoutId id="2147483792" r:id="rId23"/>
    <p:sldLayoutId id="2147483793" r:id="rId24"/>
    <p:sldLayoutId id="2147483794" r:id="rId25"/>
    <p:sldLayoutId id="2147483795" r:id="rId26"/>
    <p:sldLayoutId id="2147483796" r:id="rId27"/>
    <p:sldLayoutId id="2147483797" r:id="rId28"/>
    <p:sldLayoutId id="2147483798" r:id="rId29"/>
    <p:sldLayoutId id="2147483799" r:id="rId30"/>
    <p:sldLayoutId id="2147483800" r:id="rId31"/>
    <p:sldLayoutId id="2147483801" r:id="rId32"/>
    <p:sldLayoutId id="2147483802" r:id="rId33"/>
    <p:sldLayoutId id="2147483803" r:id="rId34"/>
    <p:sldLayoutId id="2147483804" r:id="rId35"/>
    <p:sldLayoutId id="2147483805" r:id="rId36"/>
    <p:sldLayoutId id="2147483806" r:id="rId37"/>
    <p:sldLayoutId id="2147483807" r:id="rId38"/>
    <p:sldLayoutId id="2147483808" r:id="rId39"/>
    <p:sldLayoutId id="2147483809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15.xml"/><Relationship Id="rId7" Type="http://schemas.openxmlformats.org/officeDocument/2006/relationships/image" Target="../media/image4.emf"/><Relationship Id="rId2" Type="http://schemas.openxmlformats.org/officeDocument/2006/relationships/slide" Target="slide17.xml"/><Relationship Id="rId1" Type="http://schemas.openxmlformats.org/officeDocument/2006/relationships/slideLayout" Target="../slideLayouts/slideLayout76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slide" Target="slide16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4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11.png"/><Relationship Id="rId7" Type="http://schemas.openxmlformats.org/officeDocument/2006/relationships/oleObject" Target="../embeddings/oleObject1.bin"/><Relationship Id="rId12" Type="http://schemas.openxmlformats.org/officeDocument/2006/relationships/image" Target="../media/image15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jpeg"/><Relationship Id="rId11" Type="http://schemas.openxmlformats.org/officeDocument/2006/relationships/image" Target="../media/image14.png"/><Relationship Id="rId5" Type="http://schemas.openxmlformats.org/officeDocument/2006/relationships/image" Target="../media/image13.jpeg"/><Relationship Id="rId10" Type="http://schemas.openxmlformats.org/officeDocument/2006/relationships/image" Target="../media/image10.wmf"/><Relationship Id="rId4" Type="http://schemas.openxmlformats.org/officeDocument/2006/relationships/image" Target="../media/image12.png"/><Relationship Id="rId9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1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9.wmf"/><Relationship Id="rId10" Type="http://schemas.openxmlformats.org/officeDocument/2006/relationships/image" Target="../media/image16.jpeg"/><Relationship Id="rId4" Type="http://schemas.openxmlformats.org/officeDocument/2006/relationships/oleObject" Target="../embeddings/oleObject3.bin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8.bin"/><Relationship Id="rId3" Type="http://schemas.openxmlformats.org/officeDocument/2006/relationships/image" Target="../media/image11.png"/><Relationship Id="rId7" Type="http://schemas.openxmlformats.org/officeDocument/2006/relationships/oleObject" Target="../embeddings/oleObject5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jpeg"/><Relationship Id="rId11" Type="http://schemas.openxmlformats.org/officeDocument/2006/relationships/oleObject" Target="../embeddings/oleObject7.bin"/><Relationship Id="rId5" Type="http://schemas.openxmlformats.org/officeDocument/2006/relationships/image" Target="../media/image7.jpeg"/><Relationship Id="rId10" Type="http://schemas.openxmlformats.org/officeDocument/2006/relationships/image" Target="../media/image19.wmf"/><Relationship Id="rId4" Type="http://schemas.openxmlformats.org/officeDocument/2006/relationships/image" Target="../media/image13.jpeg"/><Relationship Id="rId9" Type="http://schemas.openxmlformats.org/officeDocument/2006/relationships/oleObject" Target="../embeddings/oleObject6.bin"/><Relationship Id="rId14" Type="http://schemas.openxmlformats.org/officeDocument/2006/relationships/image" Target="../media/image2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13.jpeg"/><Relationship Id="rId4" Type="http://schemas.openxmlformats.org/officeDocument/2006/relationships/image" Target="../media/image22.tm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16.jpeg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23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五年级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:a16="http://schemas.microsoft.com/office/drawing/2014/main" xmlns="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2" action="ppaction://hlinksldjump"/>
            <a:extLst>
              <a:ext uri="{FF2B5EF4-FFF2-40B4-BE49-F238E27FC236}">
                <a16:creationId xmlns:a16="http://schemas.microsoft.com/office/drawing/2014/main" xmlns="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3" action="ppaction://hlinksldjump"/>
            <a:extLst>
              <a:ext uri="{FF2B5EF4-FFF2-40B4-BE49-F238E27FC236}">
                <a16:creationId xmlns:a16="http://schemas.microsoft.com/office/drawing/2014/main" xmlns="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rId4" action="ppaction://hlinksldjump"/>
            <a:extLst>
              <a:ext uri="{FF2B5EF4-FFF2-40B4-BE49-F238E27FC236}">
                <a16:creationId xmlns:a16="http://schemas.microsoft.com/office/drawing/2014/main" xmlns="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5" action="ppaction://hlinksldjump"/>
            <a:extLst>
              <a:ext uri="{FF2B5EF4-FFF2-40B4-BE49-F238E27FC236}">
                <a16:creationId xmlns:a16="http://schemas.microsoft.com/office/drawing/2014/main" xmlns="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6" action="ppaction://hlinksldjump"/>
            <a:extLst>
              <a:ext uri="{FF2B5EF4-FFF2-40B4-BE49-F238E27FC236}">
                <a16:creationId xmlns:a16="http://schemas.microsoft.com/office/drawing/2014/main" xmlns="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0103" y="1527488"/>
            <a:ext cx="8836394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用转化的策略解决问题（</a:t>
            </a:r>
            <a:r>
              <a:rPr lang="en-US" altLang="zh-CN" sz="5400" b="1" dirty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2</a:t>
            </a:r>
            <a:r>
              <a:rPr lang="zh-CN" altLang="en-US" sz="5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）</a:t>
            </a:r>
            <a:endParaRPr lang="zh-CN" altLang="en-US" sz="5400" b="1" dirty="0">
              <a:solidFill>
                <a:prstClr val="black"/>
              </a:solidFill>
              <a:latin typeface="宋体" panose="02010600030101010101" pitchFamily="2" charset="-122"/>
              <a:ea typeface="宋体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情境导入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探究新知</a:t>
            </a: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课堂小结</a:t>
            </a:r>
          </a:p>
        </p:txBody>
      </p:sp>
      <p:sp>
        <p:nvSpPr>
          <p:cNvPr id="19" name="圆角矩形 18">
            <a:hlinkClick r:id="rId2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 smtClean="0">
                <a:solidFill>
                  <a:srgbClr val="0050AA"/>
                </a:solidFill>
                <a:latin typeface="宋体"/>
                <a:ea typeface="宋体"/>
              </a:rPr>
              <a:t>解决问题的策略</a:t>
            </a:r>
            <a:endParaRPr lang="zh-CN" altLang="en-US" sz="4000" b="1" dirty="0">
              <a:solidFill>
                <a:srgbClr val="0050AA"/>
              </a:solidFill>
              <a:latin typeface="宋体"/>
              <a:ea typeface="宋体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  <a:ea typeface="宋体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05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58942" y="458188"/>
            <a:ext cx="75414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3.9999+999+99+9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可以转化成怎样的算式来计算？先想一想，再算出结果。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166754" y="1563638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圆角矩形标注 23"/>
          <p:cNvSpPr/>
          <p:nvPr/>
        </p:nvSpPr>
        <p:spPr>
          <a:xfrm>
            <a:off x="1403648" y="1872218"/>
            <a:ext cx="2617823" cy="483508"/>
          </a:xfrm>
          <a:prstGeom prst="wedgeRoundRectCallout">
            <a:avLst>
              <a:gd name="adj1" fmla="val -57565"/>
              <a:gd name="adj2" fmla="val 4769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怎样算比较简便？</a:t>
            </a:r>
            <a:endParaRPr lang="zh-CN" altLang="zh-CN" sz="2400" b="1" dirty="0">
              <a:latin typeface="楷体" pitchFamily="49" charset="-122"/>
              <a:ea typeface="楷体" pitchFamily="49" charset="-122"/>
              <a:cs typeface="楷体_GB2312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4355975" y="1851670"/>
            <a:ext cx="2664297" cy="766450"/>
          </a:xfrm>
          <a:prstGeom prst="wedgeRoundRectCallout">
            <a:avLst>
              <a:gd name="adj1" fmla="val 54935"/>
              <a:gd name="adj2" fmla="val 836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可以把每个加数转化成几减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再算。</a:t>
            </a:r>
            <a:endParaRPr lang="zh-CN" altLang="zh-CN" sz="2400" b="1" dirty="0">
              <a:latin typeface="楷体" pitchFamily="49" charset="-122"/>
              <a:ea typeface="楷体" pitchFamily="49" charset="-122"/>
              <a:cs typeface="楷体_GB231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49892" y="2787774"/>
            <a:ext cx="46383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9999+999+99+9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=10000-1+1000-1+100-1+10-1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=10000+1000+100+10-4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=11110-4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=11106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42" y="1933764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008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 animBg="1"/>
      <p:bldP spid="26" grpId="0" animBg="1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57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308304" y="1410594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文本框 39942"/>
          <p:cNvSpPr txBox="1">
            <a:spLocks noChangeArrowheads="1"/>
          </p:cNvSpPr>
          <p:nvPr/>
        </p:nvSpPr>
        <p:spPr bwMode="auto">
          <a:xfrm>
            <a:off x="611560" y="411510"/>
            <a:ext cx="70839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计算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75+76+77+78+79+80+81+82+83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en-US" sz="2400" b="1" dirty="0">
              <a:solidFill>
                <a:srgbClr val="FF559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5" name="文本框 14"/>
          <p:cNvSpPr txBox="1">
            <a:spLocks noChangeArrowheads="1"/>
          </p:cNvSpPr>
          <p:nvPr/>
        </p:nvSpPr>
        <p:spPr bwMode="auto">
          <a:xfrm>
            <a:off x="1826399" y="2355726"/>
            <a:ext cx="43829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75+76+77+78+79+80+81+82+83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=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</a:rPr>
              <a:t>79×9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=711</a:t>
            </a:r>
            <a:endParaRPr lang="en-US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1115616" y="874916"/>
            <a:ext cx="3108281" cy="1233428"/>
          </a:xfrm>
          <a:prstGeom prst="wedgeRoundRectCallout">
            <a:avLst>
              <a:gd name="adj1" fmla="val -55625"/>
              <a:gd name="adj2" fmla="val 3710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这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9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个数的平均数是多少？你还能想到其他的简便算法吗？</a:t>
            </a:r>
            <a:endParaRPr lang="zh-CN" altLang="zh-CN" sz="2400" b="1" dirty="0">
              <a:latin typeface="楷体" pitchFamily="49" charset="-122"/>
              <a:ea typeface="楷体" pitchFamily="49" charset="-122"/>
              <a:cs typeface="楷体_GB231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4427984" y="951570"/>
            <a:ext cx="2736304" cy="1080120"/>
          </a:xfrm>
          <a:prstGeom prst="wedgeRoundRectCallout">
            <a:avLst>
              <a:gd name="adj1" fmla="val 55312"/>
              <a:gd name="adj2" fmla="val 45075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平均数是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79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，也可以把它转化成梯形面积来计算。</a:t>
            </a:r>
            <a:endParaRPr lang="zh-CN" altLang="zh-CN" sz="2400" b="1" dirty="0">
              <a:latin typeface="楷体" pitchFamily="49" charset="-122"/>
              <a:ea typeface="楷体" pitchFamily="49" charset="-122"/>
              <a:cs typeface="楷体_GB2312"/>
            </a:endParaRPr>
          </a:p>
        </p:txBody>
      </p:sp>
      <p:sp>
        <p:nvSpPr>
          <p:cNvPr id="19" name="文本框 14"/>
          <p:cNvSpPr txBox="1">
            <a:spLocks noChangeArrowheads="1"/>
          </p:cNvSpPr>
          <p:nvPr/>
        </p:nvSpPr>
        <p:spPr bwMode="auto">
          <a:xfrm>
            <a:off x="1816526" y="3435846"/>
            <a:ext cx="43829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75+76+77+78+79+80+81+82+83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75+83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</a:rPr>
              <a:t>×9÷2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=711</a:t>
            </a:r>
            <a:endParaRPr lang="en-US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88" y="1107282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8472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65" grpId="0"/>
      <p:bldP spid="22" grpId="0" animBg="1"/>
      <p:bldP spid="18" grpId="0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615032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467395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57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596336" y="2639527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文本框 39942"/>
          <p:cNvSpPr txBox="1">
            <a:spLocks noChangeArrowheads="1"/>
          </p:cNvSpPr>
          <p:nvPr/>
        </p:nvSpPr>
        <p:spPr bwMode="auto">
          <a:xfrm>
            <a:off x="395536" y="549716"/>
            <a:ext cx="82089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支足球队参加比赛，比赛以单场淘汰制（即每场比赛淘汰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支球队，如下图）进行。一共要进行多少场比赛才能产生冠军？</a:t>
            </a:r>
            <a:endParaRPr lang="en-US" altLang="en-US" sz="2400" b="1" dirty="0">
              <a:solidFill>
                <a:srgbClr val="FF559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文本框 14"/>
          <p:cNvSpPr txBox="1">
            <a:spLocks noChangeArrowheads="1"/>
          </p:cNvSpPr>
          <p:nvPr/>
        </p:nvSpPr>
        <p:spPr bwMode="auto">
          <a:xfrm>
            <a:off x="2987824" y="3622253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8-1=7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（场）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1" r="4416"/>
          <a:stretch/>
        </p:blipFill>
        <p:spPr bwMode="auto">
          <a:xfrm>
            <a:off x="4451802" y="1606029"/>
            <a:ext cx="3792606" cy="1159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圆角矩形标注 19"/>
          <p:cNvSpPr/>
          <p:nvPr/>
        </p:nvSpPr>
        <p:spPr>
          <a:xfrm>
            <a:off x="1360880" y="1984049"/>
            <a:ext cx="2563048" cy="1048824"/>
          </a:xfrm>
          <a:prstGeom prst="wedgeRoundRectCallout">
            <a:avLst>
              <a:gd name="adj1" fmla="val -57813"/>
              <a:gd name="adj2" fmla="val -1460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_GB2312"/>
              </a:rPr>
              <a:t>产生冠军就是要淘汰多少支球队啊？可以怎么算？</a:t>
            </a:r>
            <a:endParaRPr lang="zh-CN" altLang="zh-CN" sz="2400" b="1" dirty="0">
              <a:latin typeface="楷体" pitchFamily="49" charset="-122"/>
              <a:ea typeface="楷体" pitchFamily="49" charset="-122"/>
              <a:cs typeface="楷体_GB2312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6156176" y="2960243"/>
            <a:ext cx="1440160" cy="585356"/>
          </a:xfrm>
          <a:prstGeom prst="wedgeRoundRectCallout">
            <a:avLst>
              <a:gd name="adj1" fmla="val 61593"/>
              <a:gd name="adj2" fmla="val 449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淘汰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7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支。</a:t>
            </a:r>
            <a:endParaRPr lang="zh-CN" altLang="zh-CN" sz="2400" b="1" dirty="0">
              <a:latin typeface="楷体" pitchFamily="49" charset="-122"/>
              <a:ea typeface="楷体" pitchFamily="49" charset="-122"/>
              <a:cs typeface="楷体_GB2312"/>
            </a:endParaRPr>
          </a:p>
        </p:txBody>
      </p:sp>
      <p:sp>
        <p:nvSpPr>
          <p:cNvPr id="23" name="文本框 14"/>
          <p:cNvSpPr txBox="1">
            <a:spLocks noChangeArrowheads="1"/>
          </p:cNvSpPr>
          <p:nvPr/>
        </p:nvSpPr>
        <p:spPr bwMode="auto">
          <a:xfrm>
            <a:off x="1619672" y="4198317"/>
            <a:ext cx="55707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一共要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进行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场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比赛才能产生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冠军。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57" y="1832113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19" grpId="0"/>
      <p:bldP spid="20" grpId="0" animBg="1"/>
      <p:bldP spid="21" grpId="0" animBg="1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57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684981" y="1806727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文本框 39942"/>
          <p:cNvSpPr txBox="1">
            <a:spLocks noChangeArrowheads="1"/>
          </p:cNvSpPr>
          <p:nvPr/>
        </p:nvSpPr>
        <p:spPr bwMode="auto">
          <a:xfrm>
            <a:off x="539552" y="483518"/>
            <a:ext cx="791841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支足球队参加比赛，比赛以单场淘汰制（即每场比赛淘汰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支球队，如下图）进行。一共要进行多少场比赛才能产生冠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军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en-US" altLang="en-US" sz="2400" b="1" dirty="0">
              <a:solidFill>
                <a:srgbClr val="FF559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1115616" y="1806727"/>
            <a:ext cx="3699606" cy="1224136"/>
          </a:xfrm>
          <a:prstGeom prst="wedgeRoundRectCallout">
            <a:avLst>
              <a:gd name="adj1" fmla="val -55625"/>
              <a:gd name="adj2" fmla="val 3710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如果有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16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支球队参加比赛，产生冠军要比赛多少场？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32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支球队呢？</a:t>
            </a:r>
            <a:endParaRPr lang="zh-CN" altLang="zh-CN" sz="2400" b="1" dirty="0">
              <a:latin typeface="楷体" pitchFamily="49" charset="-122"/>
              <a:ea typeface="楷体" pitchFamily="49" charset="-122"/>
              <a:cs typeface="楷体_GB2312"/>
            </a:endParaRPr>
          </a:p>
        </p:txBody>
      </p:sp>
      <p:sp>
        <p:nvSpPr>
          <p:cNvPr id="20" name="文本框 14"/>
          <p:cNvSpPr txBox="1">
            <a:spLocks noChangeArrowheads="1"/>
          </p:cNvSpPr>
          <p:nvPr/>
        </p:nvSpPr>
        <p:spPr bwMode="auto">
          <a:xfrm>
            <a:off x="5148064" y="192367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16-1=15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（场）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文本框 14"/>
          <p:cNvSpPr txBox="1">
            <a:spLocks noChangeArrowheads="1"/>
          </p:cNvSpPr>
          <p:nvPr/>
        </p:nvSpPr>
        <p:spPr bwMode="auto">
          <a:xfrm>
            <a:off x="1043608" y="3507854"/>
            <a:ext cx="74604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答：如果有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楷体_GB2312"/>
              </a:rPr>
              <a:t>16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_GB2312"/>
              </a:rPr>
              <a:t>支球队参加比赛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_GB2312"/>
              </a:rPr>
              <a:t>产生冠军要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比赛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15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如果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支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_GB2312"/>
              </a:rPr>
              <a:t>球队参加比赛，产生冠军要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比赛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31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	</a:t>
            </a:r>
          </a:p>
        </p:txBody>
      </p:sp>
      <p:sp>
        <p:nvSpPr>
          <p:cNvPr id="23" name="文本框 14"/>
          <p:cNvSpPr txBox="1">
            <a:spLocks noChangeArrowheads="1"/>
          </p:cNvSpPr>
          <p:nvPr/>
        </p:nvSpPr>
        <p:spPr bwMode="auto">
          <a:xfrm>
            <a:off x="5148064" y="2427734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32-1=31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（场）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13" y="1891282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7483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22" grpId="0" animBg="1"/>
      <p:bldP spid="20" grpId="0"/>
      <p:bldP spid="21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70" name="文本框 39942"/>
          <p:cNvSpPr txBox="1">
            <a:spLocks noChangeArrowheads="1"/>
          </p:cNvSpPr>
          <p:nvPr/>
        </p:nvSpPr>
        <p:spPr bwMode="auto">
          <a:xfrm>
            <a:off x="683568" y="610235"/>
            <a:ext cx="70839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</a:rPr>
              <a:t>.(1)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观察下面每个图形中圆的排列规律，并填空。</a:t>
            </a:r>
            <a:endParaRPr lang="en-US" altLang="en-US" sz="2400" b="1" dirty="0">
              <a:solidFill>
                <a:srgbClr val="FF559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文本框 14"/>
          <p:cNvSpPr txBox="1">
            <a:spLocks noChangeArrowheads="1"/>
          </p:cNvSpPr>
          <p:nvPr/>
        </p:nvSpPr>
        <p:spPr bwMode="auto">
          <a:xfrm>
            <a:off x="3059832" y="1390005"/>
            <a:ext cx="12618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1=1×1</a:t>
            </a: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91630"/>
            <a:ext cx="1161176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文本框 14"/>
          <p:cNvSpPr txBox="1">
            <a:spLocks noChangeArrowheads="1"/>
          </p:cNvSpPr>
          <p:nvPr/>
        </p:nvSpPr>
        <p:spPr bwMode="auto">
          <a:xfrm>
            <a:off x="3059832" y="1966069"/>
            <a:ext cx="18774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1+3=4=2×2</a:t>
            </a:r>
          </a:p>
        </p:txBody>
      </p:sp>
      <p:sp>
        <p:nvSpPr>
          <p:cNvPr id="19" name="文本框 14"/>
          <p:cNvSpPr txBox="1">
            <a:spLocks noChangeArrowheads="1"/>
          </p:cNvSpPr>
          <p:nvPr/>
        </p:nvSpPr>
        <p:spPr bwMode="auto">
          <a:xfrm>
            <a:off x="3059832" y="2643758"/>
            <a:ext cx="2954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1+3+5=9=3×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）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文本框 14"/>
          <p:cNvSpPr txBox="1">
            <a:spLocks noChangeArrowheads="1"/>
          </p:cNvSpPr>
          <p:nvPr/>
        </p:nvSpPr>
        <p:spPr bwMode="auto">
          <a:xfrm>
            <a:off x="3059832" y="3435846"/>
            <a:ext cx="48013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1+3+5+7=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）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92080" y="2643758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16016" y="343584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16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868144" y="343584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92280" y="343584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04131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20" grpId="0"/>
      <p:bldP spid="18" grpId="0"/>
      <p:bldP spid="19" grpId="0"/>
      <p:bldP spid="24" grpId="0"/>
      <p:bldP spid="2" grpId="0"/>
      <p:bldP spid="25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70" name="文本框 39942"/>
          <p:cNvSpPr txBox="1">
            <a:spLocks noChangeArrowheads="1"/>
          </p:cNvSpPr>
          <p:nvPr/>
        </p:nvSpPr>
        <p:spPr bwMode="auto">
          <a:xfrm>
            <a:off x="584362" y="597917"/>
            <a:ext cx="70839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</a:rPr>
              <a:t>.(2)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根据上面的规律用简便方法计算。</a:t>
            </a:r>
            <a:endParaRPr lang="en-US" altLang="en-US" sz="2400" b="1" dirty="0">
              <a:solidFill>
                <a:srgbClr val="FF5599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19672" y="1347614"/>
            <a:ext cx="6241474" cy="3024336"/>
            <a:chOff x="1619672" y="1347614"/>
            <a:chExt cx="6241474" cy="3024336"/>
          </a:xfrm>
        </p:grpSpPr>
        <p:sp>
          <p:nvSpPr>
            <p:cNvPr id="20" name="文本框 14"/>
            <p:cNvSpPr txBox="1">
              <a:spLocks noChangeArrowheads="1"/>
            </p:cNvSpPr>
            <p:nvPr/>
          </p:nvSpPr>
          <p:spPr bwMode="auto">
            <a:xfrm>
              <a:off x="3059832" y="1347614"/>
              <a:ext cx="126188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1=1×1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619672" y="1491630"/>
              <a:ext cx="6241474" cy="2880320"/>
              <a:chOff x="1619672" y="1491630"/>
              <a:chExt cx="6241474" cy="2880320"/>
            </a:xfrm>
          </p:grpSpPr>
          <p:pic>
            <p:nvPicPr>
              <p:cNvPr id="50178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9672" y="1491630"/>
                <a:ext cx="1161176" cy="28803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3" name="组合 2"/>
              <p:cNvGrpSpPr/>
              <p:nvPr/>
            </p:nvGrpSpPr>
            <p:grpSpPr>
              <a:xfrm>
                <a:off x="3059832" y="1707654"/>
                <a:ext cx="4801314" cy="1181745"/>
                <a:chOff x="3059832" y="1707654"/>
                <a:chExt cx="4801314" cy="1181745"/>
              </a:xfrm>
            </p:grpSpPr>
            <p:sp>
              <p:nvSpPr>
                <p:cNvPr id="18" name="文本框 14"/>
                <p:cNvSpPr txBox="1">
                  <a:spLocks noChangeArrowheads="1"/>
                </p:cNvSpPr>
                <p:nvPr/>
              </p:nvSpPr>
              <p:spPr bwMode="auto">
                <a:xfrm>
                  <a:off x="3059832" y="1707654"/>
                  <a:ext cx="1877437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r>
                    <a:rPr lang="en-US" altLang="zh-CN" sz="2400" b="1" dirty="0" smtClean="0">
                      <a:latin typeface="楷体" pitchFamily="49" charset="-122"/>
                      <a:ea typeface="楷体" pitchFamily="49" charset="-122"/>
                    </a:rPr>
                    <a:t> 1+3=4=2×2</a:t>
                  </a:r>
                </a:p>
              </p:txBody>
            </p:sp>
            <p:sp>
              <p:nvSpPr>
                <p:cNvPr id="19" name="文本框 14"/>
                <p:cNvSpPr txBox="1">
                  <a:spLocks noChangeArrowheads="1"/>
                </p:cNvSpPr>
                <p:nvPr/>
              </p:nvSpPr>
              <p:spPr bwMode="auto">
                <a:xfrm>
                  <a:off x="3059832" y="2067694"/>
                  <a:ext cx="2954655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r>
                    <a:rPr lang="en-US" altLang="zh-CN" sz="2400" b="1" dirty="0" smtClean="0">
                      <a:latin typeface="楷体" pitchFamily="49" charset="-122"/>
                      <a:ea typeface="楷体" pitchFamily="49" charset="-122"/>
                    </a:rPr>
                    <a:t> 1+3+5=9=3×</a:t>
                  </a:r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（  ）</a:t>
                  </a:r>
                  <a:endParaRPr lang="en-US" altLang="zh-CN" sz="2400" b="1" dirty="0" smtClean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4" name="文本框 14"/>
                <p:cNvSpPr txBox="1">
                  <a:spLocks noChangeArrowheads="1"/>
                </p:cNvSpPr>
                <p:nvPr/>
              </p:nvSpPr>
              <p:spPr bwMode="auto">
                <a:xfrm>
                  <a:off x="3059832" y="2427734"/>
                  <a:ext cx="480131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r>
                    <a:rPr lang="en-US" altLang="zh-CN" sz="2400" b="1" dirty="0" smtClean="0">
                      <a:latin typeface="楷体" pitchFamily="49" charset="-122"/>
                      <a:ea typeface="楷体" pitchFamily="49" charset="-122"/>
                    </a:rPr>
                    <a:t> 1+3+5+7=</a:t>
                  </a:r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（  ）</a:t>
                  </a:r>
                  <a:r>
                    <a:rPr lang="en-US" altLang="zh-CN" sz="2400" b="1" dirty="0" smtClean="0">
                      <a:latin typeface="楷体" pitchFamily="49" charset="-122"/>
                      <a:ea typeface="楷体" pitchFamily="49" charset="-122"/>
                    </a:rPr>
                    <a:t>=</a:t>
                  </a:r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（  ）</a:t>
                  </a:r>
                  <a:r>
                    <a:rPr lang="en-US" altLang="zh-CN" sz="2400" b="1" dirty="0" smtClean="0">
                      <a:latin typeface="楷体" pitchFamily="49" charset="-122"/>
                      <a:ea typeface="楷体" pitchFamily="49" charset="-122"/>
                    </a:rPr>
                    <a:t>×</a:t>
                  </a:r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（  ）</a:t>
                  </a:r>
                  <a:endParaRPr lang="en-US" altLang="zh-CN" sz="2400" b="1" dirty="0" smtClean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" name="TextBox 1"/>
                <p:cNvSpPr txBox="1"/>
                <p:nvPr/>
              </p:nvSpPr>
              <p:spPr>
                <a:xfrm>
                  <a:off x="5292080" y="2067694"/>
                  <a:ext cx="50405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itchFamily="49" charset="-122"/>
                      <a:ea typeface="楷体" pitchFamily="49" charset="-122"/>
                    </a:rPr>
                    <a:t>3</a:t>
                  </a:r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>
                <a:xfrm>
                  <a:off x="4716016" y="2427734"/>
                  <a:ext cx="50405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itchFamily="49" charset="-122"/>
                      <a:ea typeface="楷体" pitchFamily="49" charset="-122"/>
                    </a:rPr>
                    <a:t>16</a:t>
                  </a:r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5868144" y="2427734"/>
                  <a:ext cx="50405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latin typeface="楷体" pitchFamily="49" charset="-122"/>
                      <a:ea typeface="楷体" pitchFamily="49" charset="-122"/>
                    </a:rPr>
                    <a:t>4</a:t>
                  </a:r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>
                <a:xfrm>
                  <a:off x="7092280" y="2427734"/>
                  <a:ext cx="50405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latin typeface="楷体" pitchFamily="49" charset="-122"/>
                      <a:ea typeface="楷体" pitchFamily="49" charset="-122"/>
                    </a:rPr>
                    <a:t>4</a:t>
                  </a:r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</p:grpSp>
      <p:sp>
        <p:nvSpPr>
          <p:cNvPr id="28" name="文本框 14"/>
          <p:cNvSpPr txBox="1">
            <a:spLocks noChangeArrowheads="1"/>
          </p:cNvSpPr>
          <p:nvPr/>
        </p:nvSpPr>
        <p:spPr bwMode="auto">
          <a:xfrm>
            <a:off x="3059832" y="3190205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1+3+5+7+9+11=</a:t>
            </a:r>
          </a:p>
        </p:txBody>
      </p:sp>
      <p:sp>
        <p:nvSpPr>
          <p:cNvPr id="29" name="文本框 14"/>
          <p:cNvSpPr txBox="1">
            <a:spLocks noChangeArrowheads="1"/>
          </p:cNvSpPr>
          <p:nvPr/>
        </p:nvSpPr>
        <p:spPr bwMode="auto">
          <a:xfrm>
            <a:off x="3059832" y="3622253"/>
            <a:ext cx="42274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1+3+5+7+9+11+13+15+17+19=</a:t>
            </a:r>
          </a:p>
        </p:txBody>
      </p:sp>
      <p:sp>
        <p:nvSpPr>
          <p:cNvPr id="30" name="文本框 14"/>
          <p:cNvSpPr txBox="1">
            <a:spLocks noChangeArrowheads="1"/>
          </p:cNvSpPr>
          <p:nvPr/>
        </p:nvSpPr>
        <p:spPr bwMode="auto">
          <a:xfrm>
            <a:off x="5076056" y="3190205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36=6×6</a:t>
            </a:r>
          </a:p>
        </p:txBody>
      </p:sp>
      <p:sp>
        <p:nvSpPr>
          <p:cNvPr id="31" name="文本框 14"/>
          <p:cNvSpPr txBox="1">
            <a:spLocks noChangeArrowheads="1"/>
          </p:cNvSpPr>
          <p:nvPr/>
        </p:nvSpPr>
        <p:spPr bwMode="auto">
          <a:xfrm>
            <a:off x="6876256" y="3622253"/>
            <a:ext cx="18774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100=10×10</a:t>
            </a:r>
          </a:p>
        </p:txBody>
      </p:sp>
    </p:spTree>
    <p:extLst>
      <p:ext uri="{BB962C8B-B14F-4D97-AF65-F5344CB8AC3E}">
        <p14:creationId xmlns:p14="http://schemas.microsoft.com/office/powerpoint/2010/main" val="38250346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28" grpId="0"/>
      <p:bldP spid="29" grpId="0"/>
      <p:bldP spid="30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259632" y="2205176"/>
            <a:ext cx="631840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我学会了数形结合的转化策略。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05921" y="2859782"/>
            <a:ext cx="6390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我们可以根据转化的策略进行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简便计算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8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947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309315" y="1803609"/>
            <a:ext cx="1598389" cy="1311216"/>
          </a:xfrm>
          <a:prstGeom prst="rect">
            <a:avLst/>
          </a:prstGeom>
          <a:noFill/>
          <a:extLst/>
        </p:spPr>
      </p:pic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308304" y="2517550"/>
            <a:ext cx="1007442" cy="1194549"/>
          </a:xfrm>
          <a:prstGeom prst="rect">
            <a:avLst/>
          </a:prstGeom>
          <a:noFill/>
          <a:extLst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691680" y="1563638"/>
            <a:ext cx="3744416" cy="576064"/>
          </a:xfrm>
          <a:prstGeom prst="wedgeRoundRectCallout">
            <a:avLst>
              <a:gd name="adj1" fmla="val -54460"/>
              <a:gd name="adj2" fmla="val -411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转化是怎样的策略？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2267744" y="2571750"/>
            <a:ext cx="4536504" cy="1512168"/>
          </a:xfrm>
          <a:prstGeom prst="wedgeRoundRectCallout">
            <a:avLst>
              <a:gd name="adj1" fmla="val 59073"/>
              <a:gd name="adj2" fmla="val -3026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转化是把要解决的新问题，变成已经能解决的问题，获得解决问题的思路和方法的策略。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1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42077"/>
            <a:ext cx="8120063" cy="2661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4494" y="2743293"/>
            <a:ext cx="7507573" cy="1841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142177" y="3440614"/>
            <a:ext cx="924088" cy="102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337366" y="3653666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圆角矩形标注 41"/>
          <p:cNvSpPr/>
          <p:nvPr/>
        </p:nvSpPr>
        <p:spPr>
          <a:xfrm>
            <a:off x="2111712" y="2934165"/>
            <a:ext cx="2329915" cy="1509793"/>
          </a:xfrm>
          <a:prstGeom prst="wedgeRoundRectCallout">
            <a:avLst>
              <a:gd name="adj1" fmla="val -58102"/>
              <a:gd name="adj2" fmla="val 21015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_GB2312"/>
              </a:rPr>
              <a:t>个分数连加，每个加数的分子都是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圆角矩形标注 42"/>
          <p:cNvSpPr/>
          <p:nvPr/>
        </p:nvSpPr>
        <p:spPr>
          <a:xfrm>
            <a:off x="4743359" y="2786795"/>
            <a:ext cx="2594007" cy="1797825"/>
          </a:xfrm>
          <a:prstGeom prst="wedgeRoundRectCallout">
            <a:avLst>
              <a:gd name="adj1" fmla="val 54557"/>
              <a:gd name="adj2" fmla="val 611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_GB2312"/>
              </a:rPr>
              <a:t>分母是有规律排列的，依次是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2,2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2,2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graphicFrame>
        <p:nvGraphicFramePr>
          <p:cNvPr id="44" name="对象 43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1894392"/>
              </p:ext>
            </p:extLst>
          </p:nvPr>
        </p:nvGraphicFramePr>
        <p:xfrm>
          <a:off x="6241394" y="4517429"/>
          <a:ext cx="7938" cy="2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4" name="公式" r:id="rId7" imgW="152280" imgH="393480" progId="Equation.3">
                  <p:embed/>
                </p:oleObj>
              </mc:Choice>
              <mc:Fallback>
                <p:oleObj name="公式" r:id="rId7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1394" y="4517429"/>
                        <a:ext cx="7938" cy="2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对象 14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8374017"/>
              </p:ext>
            </p:extLst>
          </p:nvPr>
        </p:nvGraphicFramePr>
        <p:xfrm>
          <a:off x="3248957" y="4390429"/>
          <a:ext cx="9525" cy="2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5" name="公式" r:id="rId9" imgW="152280" imgH="393480" progId="Equation.3">
                  <p:embed/>
                </p:oleObj>
              </mc:Choice>
              <mc:Fallback>
                <p:oleObj name="公式" r:id="rId9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8957" y="4390429"/>
                        <a:ext cx="9525" cy="26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TextBox 22"/>
          <p:cNvSpPr txBox="1"/>
          <p:nvPr/>
        </p:nvSpPr>
        <p:spPr>
          <a:xfrm>
            <a:off x="1051298" y="2286093"/>
            <a:ext cx="753745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观察这道算式，你有什么发现？</a:t>
            </a:r>
          </a:p>
        </p:txBody>
      </p:sp>
      <p:grpSp>
        <p:nvGrpSpPr>
          <p:cNvPr id="55" name="组合 28"/>
          <p:cNvGrpSpPr>
            <a:grpSpLocks/>
          </p:cNvGrpSpPr>
          <p:nvPr/>
        </p:nvGrpSpPr>
        <p:grpSpPr bwMode="auto">
          <a:xfrm>
            <a:off x="2267744" y="1052848"/>
            <a:ext cx="3968750" cy="798822"/>
            <a:chOff x="2137" y="794"/>
            <a:chExt cx="6251" cy="1260"/>
          </a:xfrm>
        </p:grpSpPr>
        <p:sp>
          <p:nvSpPr>
            <p:cNvPr id="56" name="TextBox 22"/>
            <p:cNvSpPr txBox="1">
              <a:spLocks noChangeArrowheads="1"/>
            </p:cNvSpPr>
            <p:nvPr/>
          </p:nvSpPr>
          <p:spPr bwMode="auto">
            <a:xfrm>
              <a:off x="2137" y="1083"/>
              <a:ext cx="1375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计算</a:t>
              </a:r>
            </a:p>
          </p:txBody>
        </p:sp>
        <p:grpSp>
          <p:nvGrpSpPr>
            <p:cNvPr id="57" name="组合 9"/>
            <p:cNvGrpSpPr>
              <a:grpSpLocks/>
            </p:cNvGrpSpPr>
            <p:nvPr/>
          </p:nvGrpSpPr>
          <p:grpSpPr bwMode="auto">
            <a:xfrm>
              <a:off x="3367" y="802"/>
              <a:ext cx="863" cy="1252"/>
              <a:chOff x="3762" y="810"/>
              <a:chExt cx="863" cy="1252"/>
            </a:xfrm>
          </p:grpSpPr>
          <p:cxnSp>
            <p:nvCxnSpPr>
              <p:cNvPr id="75" name="直接连接符 74"/>
              <p:cNvCxnSpPr/>
              <p:nvPr/>
            </p:nvCxnSpPr>
            <p:spPr>
              <a:xfrm>
                <a:off x="3762" y="1403"/>
                <a:ext cx="863" cy="0"/>
              </a:xfrm>
              <a:prstGeom prst="line">
                <a:avLst/>
              </a:prstGeom>
              <a:ln w="28575" cmpd="sng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文本框 7"/>
              <p:cNvSpPr txBox="1">
                <a:spLocks noChangeArrowheads="1"/>
              </p:cNvSpPr>
              <p:nvPr/>
            </p:nvSpPr>
            <p:spPr bwMode="auto">
              <a:xfrm>
                <a:off x="3906" y="810"/>
                <a:ext cx="650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b="1">
                    <a:latin typeface="楷体" pitchFamily="49" charset="-122"/>
                    <a:ea typeface="楷体" pitchFamily="49" charset="-122"/>
                  </a:rPr>
                  <a:t>1</a:t>
                </a:r>
              </a:p>
            </p:txBody>
          </p:sp>
          <p:sp>
            <p:nvSpPr>
              <p:cNvPr id="77" name="文本框 8"/>
              <p:cNvSpPr txBox="1">
                <a:spLocks noChangeArrowheads="1"/>
              </p:cNvSpPr>
              <p:nvPr/>
            </p:nvSpPr>
            <p:spPr bwMode="auto">
              <a:xfrm>
                <a:off x="3903" y="1334"/>
                <a:ext cx="650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b="1">
                    <a:latin typeface="楷体" pitchFamily="49" charset="-122"/>
                    <a:ea typeface="楷体" pitchFamily="49" charset="-122"/>
                  </a:rPr>
                  <a:t>2</a:t>
                </a:r>
              </a:p>
            </p:txBody>
          </p:sp>
        </p:grpSp>
        <p:sp>
          <p:nvSpPr>
            <p:cNvPr id="58" name="文本框 10"/>
            <p:cNvSpPr txBox="1">
              <a:spLocks noChangeArrowheads="1"/>
            </p:cNvSpPr>
            <p:nvPr/>
          </p:nvSpPr>
          <p:spPr bwMode="auto">
            <a:xfrm>
              <a:off x="4158" y="1062"/>
              <a:ext cx="668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＋</a:t>
              </a:r>
            </a:p>
          </p:txBody>
        </p:sp>
        <p:grpSp>
          <p:nvGrpSpPr>
            <p:cNvPr id="59" name="组合 11"/>
            <p:cNvGrpSpPr>
              <a:grpSpLocks/>
            </p:cNvGrpSpPr>
            <p:nvPr/>
          </p:nvGrpSpPr>
          <p:grpSpPr bwMode="auto">
            <a:xfrm>
              <a:off x="4772" y="802"/>
              <a:ext cx="865" cy="1252"/>
              <a:chOff x="3761" y="810"/>
              <a:chExt cx="865" cy="1252"/>
            </a:xfrm>
          </p:grpSpPr>
          <p:cxnSp>
            <p:nvCxnSpPr>
              <p:cNvPr id="72" name="直接连接符 71"/>
              <p:cNvCxnSpPr/>
              <p:nvPr/>
            </p:nvCxnSpPr>
            <p:spPr>
              <a:xfrm>
                <a:off x="3761" y="1403"/>
                <a:ext cx="865" cy="0"/>
              </a:xfrm>
              <a:prstGeom prst="line">
                <a:avLst/>
              </a:prstGeom>
              <a:ln w="28575" cmpd="sng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文本框 13"/>
              <p:cNvSpPr txBox="1">
                <a:spLocks noChangeArrowheads="1"/>
              </p:cNvSpPr>
              <p:nvPr/>
            </p:nvSpPr>
            <p:spPr bwMode="auto">
              <a:xfrm>
                <a:off x="3906" y="810"/>
                <a:ext cx="650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b="1">
                    <a:latin typeface="楷体" pitchFamily="49" charset="-122"/>
                    <a:ea typeface="楷体" pitchFamily="49" charset="-122"/>
                  </a:rPr>
                  <a:t>1</a:t>
                </a:r>
              </a:p>
            </p:txBody>
          </p:sp>
          <p:sp>
            <p:nvSpPr>
              <p:cNvPr id="74" name="文本框 14"/>
              <p:cNvSpPr txBox="1">
                <a:spLocks noChangeArrowheads="1"/>
              </p:cNvSpPr>
              <p:nvPr/>
            </p:nvSpPr>
            <p:spPr bwMode="auto">
              <a:xfrm>
                <a:off x="3903" y="1334"/>
                <a:ext cx="650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b="1">
                    <a:latin typeface="楷体" pitchFamily="49" charset="-122"/>
                    <a:ea typeface="楷体" pitchFamily="49" charset="-122"/>
                  </a:rPr>
                  <a:t>4</a:t>
                </a:r>
              </a:p>
            </p:txBody>
          </p:sp>
        </p:grpSp>
        <p:sp>
          <p:nvSpPr>
            <p:cNvPr id="60" name="文本框 15"/>
            <p:cNvSpPr txBox="1">
              <a:spLocks noChangeArrowheads="1"/>
            </p:cNvSpPr>
            <p:nvPr/>
          </p:nvSpPr>
          <p:spPr bwMode="auto">
            <a:xfrm>
              <a:off x="5488" y="1054"/>
              <a:ext cx="668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＋</a:t>
              </a:r>
            </a:p>
          </p:txBody>
        </p:sp>
        <p:grpSp>
          <p:nvGrpSpPr>
            <p:cNvPr id="61" name="组合 16"/>
            <p:cNvGrpSpPr>
              <a:grpSpLocks/>
            </p:cNvGrpSpPr>
            <p:nvPr/>
          </p:nvGrpSpPr>
          <p:grpSpPr bwMode="auto">
            <a:xfrm>
              <a:off x="6103" y="794"/>
              <a:ext cx="865" cy="1252"/>
              <a:chOff x="3762" y="810"/>
              <a:chExt cx="865" cy="1252"/>
            </a:xfrm>
          </p:grpSpPr>
          <p:cxnSp>
            <p:nvCxnSpPr>
              <p:cNvPr id="69" name="直接连接符 68"/>
              <p:cNvCxnSpPr/>
              <p:nvPr/>
            </p:nvCxnSpPr>
            <p:spPr>
              <a:xfrm>
                <a:off x="3762" y="1403"/>
                <a:ext cx="865" cy="0"/>
              </a:xfrm>
              <a:prstGeom prst="line">
                <a:avLst/>
              </a:prstGeom>
              <a:ln w="28575" cmpd="sng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文本框 18"/>
              <p:cNvSpPr txBox="1">
                <a:spLocks noChangeArrowheads="1"/>
              </p:cNvSpPr>
              <p:nvPr/>
            </p:nvSpPr>
            <p:spPr bwMode="auto">
              <a:xfrm>
                <a:off x="3906" y="810"/>
                <a:ext cx="650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b="1">
                    <a:latin typeface="楷体" pitchFamily="49" charset="-122"/>
                    <a:ea typeface="楷体" pitchFamily="49" charset="-122"/>
                  </a:rPr>
                  <a:t>1</a:t>
                </a:r>
              </a:p>
            </p:txBody>
          </p:sp>
          <p:sp>
            <p:nvSpPr>
              <p:cNvPr id="71" name="文本框 19"/>
              <p:cNvSpPr txBox="1">
                <a:spLocks noChangeArrowheads="1"/>
              </p:cNvSpPr>
              <p:nvPr/>
            </p:nvSpPr>
            <p:spPr bwMode="auto">
              <a:xfrm>
                <a:off x="3903" y="1334"/>
                <a:ext cx="650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b="1">
                    <a:latin typeface="楷体" pitchFamily="49" charset="-122"/>
                    <a:ea typeface="楷体" pitchFamily="49" charset="-122"/>
                  </a:rPr>
                  <a:t>8</a:t>
                </a:r>
              </a:p>
            </p:txBody>
          </p:sp>
        </p:grpSp>
        <p:sp>
          <p:nvSpPr>
            <p:cNvPr id="64" name="文本框 20"/>
            <p:cNvSpPr txBox="1">
              <a:spLocks noChangeArrowheads="1"/>
            </p:cNvSpPr>
            <p:nvPr/>
          </p:nvSpPr>
          <p:spPr bwMode="auto">
            <a:xfrm>
              <a:off x="6844" y="1054"/>
              <a:ext cx="668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＋</a:t>
              </a:r>
            </a:p>
          </p:txBody>
        </p:sp>
        <p:grpSp>
          <p:nvGrpSpPr>
            <p:cNvPr id="65" name="组合 21"/>
            <p:cNvGrpSpPr>
              <a:grpSpLocks/>
            </p:cNvGrpSpPr>
            <p:nvPr/>
          </p:nvGrpSpPr>
          <p:grpSpPr bwMode="auto">
            <a:xfrm>
              <a:off x="7433" y="794"/>
              <a:ext cx="955" cy="1252"/>
              <a:chOff x="3736" y="810"/>
              <a:chExt cx="955" cy="1252"/>
            </a:xfrm>
          </p:grpSpPr>
          <p:cxnSp>
            <p:nvCxnSpPr>
              <p:cNvPr id="66" name="直接连接符 65"/>
              <p:cNvCxnSpPr/>
              <p:nvPr/>
            </p:nvCxnSpPr>
            <p:spPr>
              <a:xfrm>
                <a:off x="3761" y="1403"/>
                <a:ext cx="865" cy="0"/>
              </a:xfrm>
              <a:prstGeom prst="line">
                <a:avLst/>
              </a:prstGeom>
              <a:ln w="28575" cmpd="sng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文本框 23"/>
              <p:cNvSpPr txBox="1">
                <a:spLocks noChangeArrowheads="1"/>
              </p:cNvSpPr>
              <p:nvPr/>
            </p:nvSpPr>
            <p:spPr bwMode="auto">
              <a:xfrm>
                <a:off x="3906" y="810"/>
                <a:ext cx="650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b="1">
                    <a:latin typeface="楷体" pitchFamily="49" charset="-122"/>
                    <a:ea typeface="楷体" pitchFamily="49" charset="-122"/>
                  </a:rPr>
                  <a:t>1</a:t>
                </a:r>
              </a:p>
            </p:txBody>
          </p:sp>
          <p:sp>
            <p:nvSpPr>
              <p:cNvPr id="68" name="文本框 24"/>
              <p:cNvSpPr txBox="1">
                <a:spLocks noChangeArrowheads="1"/>
              </p:cNvSpPr>
              <p:nvPr/>
            </p:nvSpPr>
            <p:spPr bwMode="auto">
              <a:xfrm>
                <a:off x="3736" y="1334"/>
                <a:ext cx="955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b="1">
                    <a:latin typeface="楷体" pitchFamily="49" charset="-122"/>
                    <a:ea typeface="楷体" pitchFamily="49" charset="-122"/>
                  </a:rPr>
                  <a:t>16</a:t>
                </a:r>
              </a:p>
            </p:txBody>
          </p:sp>
        </p:grp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683568" y="1003143"/>
            <a:ext cx="1166673" cy="1064551"/>
            <a:chOff x="670145" y="1457273"/>
            <a:chExt cx="1555361" cy="1419401"/>
          </a:xfrm>
        </p:grpSpPr>
        <p:pic>
          <p:nvPicPr>
            <p:cNvPr id="49" name="图片 48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2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1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7321"/>
            <a:ext cx="8120063" cy="3032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2" name="对象 61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3449573"/>
              </p:ext>
            </p:extLst>
          </p:nvPr>
        </p:nvGraphicFramePr>
        <p:xfrm>
          <a:off x="6025370" y="3714681"/>
          <a:ext cx="7938" cy="2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8" name="公式" r:id="rId4" imgW="152280" imgH="393480" progId="Equation.3">
                  <p:embed/>
                </p:oleObj>
              </mc:Choice>
              <mc:Fallback>
                <p:oleObj name="公式" r:id="rId4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5370" y="3714681"/>
                        <a:ext cx="7938" cy="2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对象 14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2137940"/>
              </p:ext>
            </p:extLst>
          </p:nvPr>
        </p:nvGraphicFramePr>
        <p:xfrm>
          <a:off x="3032933" y="3587681"/>
          <a:ext cx="9525" cy="2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9" name="公式" r:id="rId6" imgW="152280" imgH="393480" progId="Equation.3">
                  <p:embed/>
                </p:oleObj>
              </mc:Choice>
              <mc:Fallback>
                <p:oleObj name="公式" r:id="rId6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2933" y="3587681"/>
                        <a:ext cx="9525" cy="26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Box 22"/>
          <p:cNvSpPr txBox="1"/>
          <p:nvPr/>
        </p:nvSpPr>
        <p:spPr>
          <a:xfrm>
            <a:off x="553195" y="1458193"/>
            <a:ext cx="753745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你准备怎样计算？先计算，再与同学交流你的计算方法。</a:t>
            </a:r>
            <a:endParaRPr lang="zh-CN" altLang="en-US" sz="2400" b="1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grpSp>
        <p:nvGrpSpPr>
          <p:cNvPr id="21" name="组合 28"/>
          <p:cNvGrpSpPr>
            <a:grpSpLocks/>
          </p:cNvGrpSpPr>
          <p:nvPr/>
        </p:nvGrpSpPr>
        <p:grpSpPr bwMode="auto">
          <a:xfrm>
            <a:off x="395536" y="476784"/>
            <a:ext cx="3968750" cy="798822"/>
            <a:chOff x="2137" y="794"/>
            <a:chExt cx="6251" cy="1260"/>
          </a:xfrm>
        </p:grpSpPr>
        <p:sp>
          <p:nvSpPr>
            <p:cNvPr id="24" name="TextBox 22"/>
            <p:cNvSpPr txBox="1">
              <a:spLocks noChangeArrowheads="1"/>
            </p:cNvSpPr>
            <p:nvPr/>
          </p:nvSpPr>
          <p:spPr bwMode="auto">
            <a:xfrm>
              <a:off x="2137" y="1083"/>
              <a:ext cx="1375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计算</a:t>
              </a:r>
            </a:p>
          </p:txBody>
        </p:sp>
        <p:grpSp>
          <p:nvGrpSpPr>
            <p:cNvPr id="25" name="组合 9"/>
            <p:cNvGrpSpPr>
              <a:grpSpLocks/>
            </p:cNvGrpSpPr>
            <p:nvPr/>
          </p:nvGrpSpPr>
          <p:grpSpPr bwMode="auto">
            <a:xfrm>
              <a:off x="3367" y="802"/>
              <a:ext cx="863" cy="1252"/>
              <a:chOff x="3762" y="810"/>
              <a:chExt cx="863" cy="1252"/>
            </a:xfrm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3762" y="1403"/>
                <a:ext cx="863" cy="0"/>
              </a:xfrm>
              <a:prstGeom prst="line">
                <a:avLst/>
              </a:prstGeom>
              <a:ln w="28575" cmpd="sng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文本框 7"/>
              <p:cNvSpPr txBox="1">
                <a:spLocks noChangeArrowheads="1"/>
              </p:cNvSpPr>
              <p:nvPr/>
            </p:nvSpPr>
            <p:spPr bwMode="auto">
              <a:xfrm>
                <a:off x="3906" y="810"/>
                <a:ext cx="650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b="1">
                    <a:latin typeface="楷体" pitchFamily="49" charset="-122"/>
                    <a:ea typeface="楷体" pitchFamily="49" charset="-122"/>
                  </a:rPr>
                  <a:t>1</a:t>
                </a:r>
              </a:p>
            </p:txBody>
          </p:sp>
          <p:sp>
            <p:nvSpPr>
              <p:cNvPr id="53" name="文本框 8"/>
              <p:cNvSpPr txBox="1">
                <a:spLocks noChangeArrowheads="1"/>
              </p:cNvSpPr>
              <p:nvPr/>
            </p:nvSpPr>
            <p:spPr bwMode="auto">
              <a:xfrm>
                <a:off x="3903" y="1334"/>
                <a:ext cx="650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b="1">
                    <a:latin typeface="楷体" pitchFamily="49" charset="-122"/>
                    <a:ea typeface="楷体" pitchFamily="49" charset="-122"/>
                  </a:rPr>
                  <a:t>2</a:t>
                </a:r>
              </a:p>
            </p:txBody>
          </p:sp>
        </p:grpSp>
        <p:sp>
          <p:nvSpPr>
            <p:cNvPr id="26" name="文本框 10"/>
            <p:cNvSpPr txBox="1">
              <a:spLocks noChangeArrowheads="1"/>
            </p:cNvSpPr>
            <p:nvPr/>
          </p:nvSpPr>
          <p:spPr bwMode="auto">
            <a:xfrm>
              <a:off x="4158" y="1062"/>
              <a:ext cx="668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＋</a:t>
              </a:r>
            </a:p>
          </p:txBody>
        </p:sp>
        <p:grpSp>
          <p:nvGrpSpPr>
            <p:cNvPr id="27" name="组合 11"/>
            <p:cNvGrpSpPr>
              <a:grpSpLocks/>
            </p:cNvGrpSpPr>
            <p:nvPr/>
          </p:nvGrpSpPr>
          <p:grpSpPr bwMode="auto">
            <a:xfrm>
              <a:off x="4772" y="802"/>
              <a:ext cx="865" cy="1252"/>
              <a:chOff x="3761" y="810"/>
              <a:chExt cx="865" cy="1252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3761" y="1403"/>
                <a:ext cx="865" cy="0"/>
              </a:xfrm>
              <a:prstGeom prst="line">
                <a:avLst/>
              </a:prstGeom>
              <a:ln w="28575" cmpd="sng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文本框 13"/>
              <p:cNvSpPr txBox="1">
                <a:spLocks noChangeArrowheads="1"/>
              </p:cNvSpPr>
              <p:nvPr/>
            </p:nvSpPr>
            <p:spPr bwMode="auto">
              <a:xfrm>
                <a:off x="3906" y="810"/>
                <a:ext cx="650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b="1">
                    <a:latin typeface="楷体" pitchFamily="49" charset="-122"/>
                    <a:ea typeface="楷体" pitchFamily="49" charset="-122"/>
                  </a:rPr>
                  <a:t>1</a:t>
                </a:r>
              </a:p>
            </p:txBody>
          </p:sp>
          <p:sp>
            <p:nvSpPr>
              <p:cNvPr id="41" name="文本框 14"/>
              <p:cNvSpPr txBox="1">
                <a:spLocks noChangeArrowheads="1"/>
              </p:cNvSpPr>
              <p:nvPr/>
            </p:nvSpPr>
            <p:spPr bwMode="auto">
              <a:xfrm>
                <a:off x="3903" y="1334"/>
                <a:ext cx="650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b="1">
                    <a:latin typeface="楷体" pitchFamily="49" charset="-122"/>
                    <a:ea typeface="楷体" pitchFamily="49" charset="-122"/>
                  </a:rPr>
                  <a:t>4</a:t>
                </a:r>
              </a:p>
            </p:txBody>
          </p:sp>
        </p:grpSp>
        <p:sp>
          <p:nvSpPr>
            <p:cNvPr id="28" name="文本框 15"/>
            <p:cNvSpPr txBox="1">
              <a:spLocks noChangeArrowheads="1"/>
            </p:cNvSpPr>
            <p:nvPr/>
          </p:nvSpPr>
          <p:spPr bwMode="auto">
            <a:xfrm>
              <a:off x="5488" y="1054"/>
              <a:ext cx="668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＋</a:t>
              </a:r>
            </a:p>
          </p:txBody>
        </p:sp>
        <p:grpSp>
          <p:nvGrpSpPr>
            <p:cNvPr id="29" name="组合 16"/>
            <p:cNvGrpSpPr>
              <a:grpSpLocks/>
            </p:cNvGrpSpPr>
            <p:nvPr/>
          </p:nvGrpSpPr>
          <p:grpSpPr bwMode="auto">
            <a:xfrm>
              <a:off x="6103" y="794"/>
              <a:ext cx="865" cy="1252"/>
              <a:chOff x="3762" y="810"/>
              <a:chExt cx="865" cy="1252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3762" y="1403"/>
                <a:ext cx="865" cy="0"/>
              </a:xfrm>
              <a:prstGeom prst="line">
                <a:avLst/>
              </a:prstGeom>
              <a:ln w="28575" cmpd="sng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文本框 18"/>
              <p:cNvSpPr txBox="1">
                <a:spLocks noChangeArrowheads="1"/>
              </p:cNvSpPr>
              <p:nvPr/>
            </p:nvSpPr>
            <p:spPr bwMode="auto">
              <a:xfrm>
                <a:off x="3906" y="810"/>
                <a:ext cx="650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b="1">
                    <a:latin typeface="楷体" pitchFamily="49" charset="-122"/>
                    <a:ea typeface="楷体" pitchFamily="49" charset="-122"/>
                  </a:rPr>
                  <a:t>1</a:t>
                </a:r>
              </a:p>
            </p:txBody>
          </p:sp>
          <p:sp>
            <p:nvSpPr>
              <p:cNvPr id="38" name="文本框 19"/>
              <p:cNvSpPr txBox="1">
                <a:spLocks noChangeArrowheads="1"/>
              </p:cNvSpPr>
              <p:nvPr/>
            </p:nvSpPr>
            <p:spPr bwMode="auto">
              <a:xfrm>
                <a:off x="3903" y="1334"/>
                <a:ext cx="650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b="1">
                    <a:latin typeface="楷体" pitchFamily="49" charset="-122"/>
                    <a:ea typeface="楷体" pitchFamily="49" charset="-122"/>
                  </a:rPr>
                  <a:t>8</a:t>
                </a:r>
              </a:p>
            </p:txBody>
          </p:sp>
        </p:grpSp>
        <p:sp>
          <p:nvSpPr>
            <p:cNvPr id="30" name="文本框 20"/>
            <p:cNvSpPr txBox="1">
              <a:spLocks noChangeArrowheads="1"/>
            </p:cNvSpPr>
            <p:nvPr/>
          </p:nvSpPr>
          <p:spPr bwMode="auto">
            <a:xfrm>
              <a:off x="6844" y="1054"/>
              <a:ext cx="668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＋</a:t>
              </a:r>
            </a:p>
          </p:txBody>
        </p:sp>
        <p:grpSp>
          <p:nvGrpSpPr>
            <p:cNvPr id="31" name="组合 21"/>
            <p:cNvGrpSpPr>
              <a:grpSpLocks/>
            </p:cNvGrpSpPr>
            <p:nvPr/>
          </p:nvGrpSpPr>
          <p:grpSpPr bwMode="auto">
            <a:xfrm>
              <a:off x="7433" y="794"/>
              <a:ext cx="955" cy="1252"/>
              <a:chOff x="3736" y="810"/>
              <a:chExt cx="955" cy="1252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3761" y="1403"/>
                <a:ext cx="865" cy="0"/>
              </a:xfrm>
              <a:prstGeom prst="line">
                <a:avLst/>
              </a:prstGeom>
              <a:ln w="28575" cmpd="sng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文本框 23"/>
              <p:cNvSpPr txBox="1">
                <a:spLocks noChangeArrowheads="1"/>
              </p:cNvSpPr>
              <p:nvPr/>
            </p:nvSpPr>
            <p:spPr bwMode="auto">
              <a:xfrm>
                <a:off x="3906" y="810"/>
                <a:ext cx="650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b="1">
                    <a:latin typeface="楷体" pitchFamily="49" charset="-122"/>
                    <a:ea typeface="楷体" pitchFamily="49" charset="-122"/>
                  </a:rPr>
                  <a:t>1</a:t>
                </a:r>
              </a:p>
            </p:txBody>
          </p:sp>
          <p:sp>
            <p:nvSpPr>
              <p:cNvPr id="35" name="文本框 24"/>
              <p:cNvSpPr txBox="1">
                <a:spLocks noChangeArrowheads="1"/>
              </p:cNvSpPr>
              <p:nvPr/>
            </p:nvSpPr>
            <p:spPr bwMode="auto">
              <a:xfrm>
                <a:off x="3736" y="1334"/>
                <a:ext cx="955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b="1">
                    <a:latin typeface="楷体" pitchFamily="49" charset="-122"/>
                    <a:ea typeface="楷体" pitchFamily="49" charset="-122"/>
                  </a:rPr>
                  <a:t>16</a:t>
                </a:r>
              </a:p>
            </p:txBody>
          </p:sp>
        </p:grpSp>
      </p:grpSp>
      <p:graphicFrame>
        <p:nvGraphicFramePr>
          <p:cNvPr id="54" name="表格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721844"/>
              </p:ext>
            </p:extLst>
          </p:nvPr>
        </p:nvGraphicFramePr>
        <p:xfrm>
          <a:off x="651017" y="2059409"/>
          <a:ext cx="7729644" cy="2016224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576548"/>
                <a:gridCol w="2576548"/>
                <a:gridCol w="2576548"/>
              </a:tblGrid>
              <a:tr h="2016224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5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709803" y="3197113"/>
            <a:ext cx="746671" cy="80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3311408" y="3211537"/>
            <a:ext cx="698171" cy="76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AutoShape 34"/>
          <p:cNvSpPr>
            <a:spLocks noChangeArrowheads="1"/>
          </p:cNvSpPr>
          <p:nvPr/>
        </p:nvSpPr>
        <p:spPr bwMode="auto">
          <a:xfrm>
            <a:off x="5887490" y="2211710"/>
            <a:ext cx="2284910" cy="938329"/>
          </a:xfrm>
          <a:prstGeom prst="wedgeRoundRectCallout">
            <a:avLst>
              <a:gd name="adj1" fmla="val -1008"/>
              <a:gd name="adj2" fmla="val 59595"/>
              <a:gd name="adj3" fmla="val 16667"/>
            </a:avLst>
          </a:prstGeom>
          <a:gradFill rotWithShape="1">
            <a:gsLst>
              <a:gs pos="0">
                <a:srgbClr val="FCE75B"/>
              </a:gs>
              <a:gs pos="100000">
                <a:srgbClr val="FCFDD9"/>
              </a:gs>
            </a:gsLst>
            <a:lin ang="5400000" scaled="1"/>
          </a:gradFill>
          <a:ln w="12700">
            <a:solidFill>
              <a:srgbClr val="FED01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能不能转化成更简单的算式？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8" name="AutoShape 34"/>
          <p:cNvSpPr>
            <a:spLocks noChangeArrowheads="1"/>
          </p:cNvSpPr>
          <p:nvPr/>
        </p:nvSpPr>
        <p:spPr bwMode="auto">
          <a:xfrm>
            <a:off x="3793555" y="2203425"/>
            <a:ext cx="1800200" cy="864096"/>
          </a:xfrm>
          <a:prstGeom prst="wedgeRoundRectCallout">
            <a:avLst>
              <a:gd name="adj1" fmla="val 2858"/>
              <a:gd name="adj2" fmla="val 63510"/>
              <a:gd name="adj3" fmla="val 16667"/>
            </a:avLst>
          </a:prstGeom>
          <a:gradFill rotWithShape="1">
            <a:gsLst>
              <a:gs pos="0">
                <a:srgbClr val="D1D1FF"/>
              </a:gs>
              <a:gs pos="100000">
                <a:srgbClr val="FDFDFF"/>
              </a:gs>
            </a:gsLst>
            <a:lin ang="5400000" scaled="1"/>
          </a:gradFill>
          <a:ln w="12700">
            <a:solidFill>
              <a:srgbClr val="D6C1F2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先通分，再计算。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" name="AutoShape 34"/>
          <p:cNvSpPr>
            <a:spLocks noChangeArrowheads="1"/>
          </p:cNvSpPr>
          <p:nvPr/>
        </p:nvSpPr>
        <p:spPr bwMode="auto">
          <a:xfrm>
            <a:off x="1158821" y="2203425"/>
            <a:ext cx="1914654" cy="940246"/>
          </a:xfrm>
          <a:prstGeom prst="wedgeRoundRectCallout">
            <a:avLst>
              <a:gd name="adj1" fmla="val 11426"/>
              <a:gd name="adj2" fmla="val 58694"/>
              <a:gd name="adj3" fmla="val 16667"/>
            </a:avLst>
          </a:prstGeom>
          <a:gradFill rotWithShape="1">
            <a:gsLst>
              <a:gs pos="0">
                <a:srgbClr val="93C8FD"/>
              </a:gs>
              <a:gs pos="100000">
                <a:srgbClr val="F7FBFE"/>
              </a:gs>
            </a:gsLst>
            <a:lin ang="5400000" scaled="1"/>
          </a:gradFill>
          <a:ln w="12700">
            <a:solidFill>
              <a:srgbClr val="85AAE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从左往右依次计算。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60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501633" y="3250833"/>
            <a:ext cx="828426" cy="7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78951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7" grpId="0" animBg="1"/>
      <p:bldP spid="58" grpId="0" animBg="1"/>
      <p:bldP spid="5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2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7534"/>
            <a:ext cx="84010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22"/>
          <p:cNvSpPr txBox="1"/>
          <p:nvPr/>
        </p:nvSpPr>
        <p:spPr>
          <a:xfrm>
            <a:off x="717799" y="852959"/>
            <a:ext cx="7539037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把正方形看作单位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“1”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，把算式中的加数填入下图。</a:t>
            </a:r>
          </a:p>
        </p:txBody>
      </p:sp>
      <p:sp>
        <p:nvSpPr>
          <p:cNvPr id="35" name="TextBox 22"/>
          <p:cNvSpPr txBox="1">
            <a:spLocks noChangeArrowheads="1"/>
          </p:cNvSpPr>
          <p:nvPr/>
        </p:nvSpPr>
        <p:spPr bwMode="auto">
          <a:xfrm>
            <a:off x="1046411" y="3365971"/>
            <a:ext cx="72231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楷体" pitchFamily="49" charset="-122"/>
                <a:ea typeface="楷体" pitchFamily="49" charset="-122"/>
                <a:sym typeface="宋体" pitchFamily="2" charset="-122"/>
              </a:rPr>
              <a:t>空白部分占大正方形的几分之几？把算式和图形联系起来想一想，原来的算式可以怎样转化？</a:t>
            </a:r>
          </a:p>
        </p:txBody>
      </p:sp>
      <p:pic>
        <p:nvPicPr>
          <p:cNvPr id="37" name="图片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5"/>
          <a:stretch>
            <a:fillRect/>
          </a:stretch>
        </p:blipFill>
        <p:spPr bwMode="auto">
          <a:xfrm>
            <a:off x="2968874" y="1310159"/>
            <a:ext cx="2200275" cy="211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文本框 28"/>
          <p:cNvSpPr txBox="1">
            <a:spLocks noChangeArrowheads="1"/>
          </p:cNvSpPr>
          <p:nvPr/>
        </p:nvSpPr>
        <p:spPr bwMode="auto">
          <a:xfrm>
            <a:off x="4402386" y="1752252"/>
            <a:ext cx="317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4</a:t>
            </a:r>
          </a:p>
        </p:txBody>
      </p:sp>
      <p:sp>
        <p:nvSpPr>
          <p:cNvPr id="39" name="文本框 29"/>
          <p:cNvSpPr txBox="1">
            <a:spLocks noChangeArrowheads="1"/>
          </p:cNvSpPr>
          <p:nvPr/>
        </p:nvSpPr>
        <p:spPr bwMode="auto">
          <a:xfrm>
            <a:off x="4399211" y="1525240"/>
            <a:ext cx="2968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1</a:t>
            </a:r>
          </a:p>
        </p:txBody>
      </p:sp>
      <p:sp>
        <p:nvSpPr>
          <p:cNvPr id="40" name="文本框 30"/>
          <p:cNvSpPr txBox="1">
            <a:spLocks noChangeArrowheads="1"/>
          </p:cNvSpPr>
          <p:nvPr/>
        </p:nvSpPr>
        <p:spPr bwMode="auto">
          <a:xfrm>
            <a:off x="4167436" y="2719759"/>
            <a:ext cx="315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8</a:t>
            </a:r>
          </a:p>
        </p:txBody>
      </p:sp>
      <p:sp>
        <p:nvSpPr>
          <p:cNvPr id="41" name="文本框 31"/>
          <p:cNvSpPr txBox="1">
            <a:spLocks noChangeArrowheads="1"/>
          </p:cNvSpPr>
          <p:nvPr/>
        </p:nvSpPr>
        <p:spPr bwMode="auto">
          <a:xfrm>
            <a:off x="4162674" y="2480047"/>
            <a:ext cx="298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</a:p>
        </p:txBody>
      </p:sp>
      <p:sp>
        <p:nvSpPr>
          <p:cNvPr id="43" name="文本框 32"/>
          <p:cNvSpPr txBox="1">
            <a:spLocks noChangeArrowheads="1"/>
          </p:cNvSpPr>
          <p:nvPr/>
        </p:nvSpPr>
        <p:spPr bwMode="auto">
          <a:xfrm>
            <a:off x="4586536" y="2461220"/>
            <a:ext cx="571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16</a:t>
            </a:r>
          </a:p>
        </p:txBody>
      </p:sp>
      <p:sp>
        <p:nvSpPr>
          <p:cNvPr id="47" name="文本框 42"/>
          <p:cNvSpPr txBox="1">
            <a:spLocks noChangeArrowheads="1"/>
          </p:cNvSpPr>
          <p:nvPr/>
        </p:nvSpPr>
        <p:spPr bwMode="auto">
          <a:xfrm>
            <a:off x="4662736" y="2245320"/>
            <a:ext cx="2968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</a:p>
        </p:txBody>
      </p:sp>
      <p:sp>
        <p:nvSpPr>
          <p:cNvPr id="48" name="文本框 43"/>
          <p:cNvSpPr txBox="1">
            <a:spLocks noChangeArrowheads="1"/>
          </p:cNvSpPr>
          <p:nvPr/>
        </p:nvSpPr>
        <p:spPr bwMode="auto">
          <a:xfrm>
            <a:off x="3375274" y="2215703"/>
            <a:ext cx="3159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</a:p>
        </p:txBody>
      </p:sp>
      <p:sp>
        <p:nvSpPr>
          <p:cNvPr id="49" name="文本框 44"/>
          <p:cNvSpPr txBox="1">
            <a:spLocks noChangeArrowheads="1"/>
          </p:cNvSpPr>
          <p:nvPr/>
        </p:nvSpPr>
        <p:spPr bwMode="auto">
          <a:xfrm>
            <a:off x="3370511" y="1975990"/>
            <a:ext cx="298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2004572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5" grpId="0"/>
      <p:bldP spid="38" grpId="0"/>
      <p:bldP spid="39" grpId="0"/>
      <p:bldP spid="40" grpId="0"/>
      <p:bldP spid="41" grpId="0"/>
      <p:bldP spid="43" grpId="0"/>
      <p:bldP spid="47" grpId="0"/>
      <p:bldP spid="48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9542"/>
            <a:ext cx="8120063" cy="3772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2" name="表格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848098"/>
              </p:ext>
            </p:extLst>
          </p:nvPr>
        </p:nvGraphicFramePr>
        <p:xfrm>
          <a:off x="795033" y="1018459"/>
          <a:ext cx="7729644" cy="2232248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576548"/>
                <a:gridCol w="2576548"/>
                <a:gridCol w="2576548"/>
              </a:tblGrid>
              <a:tr h="2232248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853819" y="2314603"/>
            <a:ext cx="746671" cy="80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3455424" y="2386611"/>
            <a:ext cx="698171" cy="76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AutoShape 34"/>
          <p:cNvSpPr>
            <a:spLocks noChangeArrowheads="1"/>
          </p:cNvSpPr>
          <p:nvPr/>
        </p:nvSpPr>
        <p:spPr bwMode="auto">
          <a:xfrm>
            <a:off x="6025803" y="1090467"/>
            <a:ext cx="2448272" cy="1008112"/>
          </a:xfrm>
          <a:prstGeom prst="wedgeRoundRectCallout">
            <a:avLst>
              <a:gd name="adj1" fmla="val -1008"/>
              <a:gd name="adj2" fmla="val 59595"/>
              <a:gd name="adj3" fmla="val 16667"/>
            </a:avLst>
          </a:prstGeom>
          <a:gradFill rotWithShape="1">
            <a:gsLst>
              <a:gs pos="0">
                <a:srgbClr val="FCE75B"/>
              </a:gs>
              <a:gs pos="100000">
                <a:srgbClr val="FCFDD9"/>
              </a:gs>
            </a:gsLst>
            <a:lin ang="5400000" scaled="1"/>
          </a:gradFill>
          <a:ln w="12700">
            <a:solidFill>
              <a:srgbClr val="FED01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_GB2312"/>
              </a:rPr>
              <a:t>原来的加法算式可以转化成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pic>
        <p:nvPicPr>
          <p:cNvPr id="43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645649" y="2386611"/>
            <a:ext cx="828426" cy="7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985244" y="1090467"/>
            <a:ext cx="2160239" cy="1014661"/>
            <a:chOff x="1115617" y="2139702"/>
            <a:chExt cx="2160239" cy="1014661"/>
          </a:xfrm>
        </p:grpSpPr>
        <p:sp>
          <p:nvSpPr>
            <p:cNvPr id="38" name="AutoShape 34"/>
            <p:cNvSpPr>
              <a:spLocks noChangeArrowheads="1"/>
            </p:cNvSpPr>
            <p:nvPr/>
          </p:nvSpPr>
          <p:spPr bwMode="auto">
            <a:xfrm>
              <a:off x="1115617" y="2139702"/>
              <a:ext cx="2160239" cy="936104"/>
            </a:xfrm>
            <a:prstGeom prst="wedgeRoundRectCallout">
              <a:avLst>
                <a:gd name="adj1" fmla="val 11426"/>
                <a:gd name="adj2" fmla="val 58694"/>
                <a:gd name="adj3" fmla="val 16667"/>
              </a:avLst>
            </a:prstGeom>
            <a:gradFill rotWithShape="1">
              <a:gsLst>
                <a:gs pos="0">
                  <a:srgbClr val="93C8FD"/>
                </a:gs>
                <a:gs pos="100000">
                  <a:srgbClr val="F7FBFE"/>
                </a:gs>
              </a:gsLst>
              <a:lin ang="5400000" scaled="1"/>
            </a:gradFill>
            <a:ln w="12700">
              <a:solidFill>
                <a:srgbClr val="85AAE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空白部分是大正方形的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 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graphicFrame>
          <p:nvGraphicFramePr>
            <p:cNvPr id="16" name="对象 1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96744761"/>
                </p:ext>
              </p:extLst>
            </p:nvPr>
          </p:nvGraphicFramePr>
          <p:xfrm>
            <a:off x="2506663" y="2533650"/>
            <a:ext cx="32226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59" name="公式" r:id="rId7" imgW="203040" imgH="393480" progId="Equation.3">
                    <p:embed/>
                  </p:oleObj>
                </mc:Choice>
                <mc:Fallback>
                  <p:oleObj name="公式" r:id="rId7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06663" y="2533650"/>
                          <a:ext cx="322262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组合 3"/>
          <p:cNvGrpSpPr/>
          <p:nvPr/>
        </p:nvGrpSpPr>
        <p:grpSpPr>
          <a:xfrm>
            <a:off x="3660131" y="1090468"/>
            <a:ext cx="1933624" cy="1370253"/>
            <a:chOff x="3790504" y="1986210"/>
            <a:chExt cx="1933624" cy="1237519"/>
          </a:xfrm>
        </p:grpSpPr>
        <p:sp>
          <p:nvSpPr>
            <p:cNvPr id="34" name="AutoShape 34"/>
            <p:cNvSpPr>
              <a:spLocks noChangeArrowheads="1"/>
            </p:cNvSpPr>
            <p:nvPr/>
          </p:nvSpPr>
          <p:spPr bwMode="auto">
            <a:xfrm>
              <a:off x="3790504" y="1986210"/>
              <a:ext cx="1933624" cy="1233612"/>
            </a:xfrm>
            <a:prstGeom prst="wedgeRoundRectCallout">
              <a:avLst>
                <a:gd name="adj1" fmla="val 2858"/>
                <a:gd name="adj2" fmla="val 63510"/>
                <a:gd name="adj3" fmla="val 16667"/>
              </a:avLst>
            </a:prstGeom>
            <a:gradFill rotWithShape="1">
              <a:gsLst>
                <a:gs pos="0">
                  <a:srgbClr val="D1D1FF"/>
                </a:gs>
                <a:gs pos="100000">
                  <a:srgbClr val="FDFDFF"/>
                </a:gs>
              </a:gsLst>
              <a:lin ang="5400000" scaled="1"/>
            </a:gradFill>
            <a:ln w="12700">
              <a:solidFill>
                <a:srgbClr val="D6C1F2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涂色部分是大正方形的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（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1- 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）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。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 </a:t>
              </a:r>
            </a:p>
          </p:txBody>
        </p:sp>
        <p:graphicFrame>
          <p:nvGraphicFramePr>
            <p:cNvPr id="2" name="对象 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219983"/>
                </p:ext>
              </p:extLst>
            </p:nvPr>
          </p:nvGraphicFramePr>
          <p:xfrm>
            <a:off x="4635530" y="2603016"/>
            <a:ext cx="32226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60" name="公式" r:id="rId9" imgW="203040" imgH="393480" progId="Equation.3">
                    <p:embed/>
                  </p:oleObj>
                </mc:Choice>
                <mc:Fallback>
                  <p:oleObj name="公式" r:id="rId9" imgW="203040" imgH="393480" progId="Equation.3">
                    <p:embed/>
                    <p:pic>
                      <p:nvPicPr>
                        <p:cNvPr id="0" name="对象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35530" y="2603016"/>
                          <a:ext cx="322262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7" name="TextBox 22"/>
          <p:cNvSpPr txBox="1">
            <a:spLocks noChangeArrowheads="1"/>
          </p:cNvSpPr>
          <p:nvPr/>
        </p:nvSpPr>
        <p:spPr bwMode="auto">
          <a:xfrm>
            <a:off x="539552" y="3283806"/>
            <a:ext cx="79072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用转化后的算式算一算，看看与原来的计算结果是否相同？</a:t>
            </a:r>
          </a:p>
        </p:txBody>
      </p:sp>
      <p:graphicFrame>
        <p:nvGraphicFramePr>
          <p:cNvPr id="5" name="对象 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8838239"/>
              </p:ext>
            </p:extLst>
          </p:nvPr>
        </p:nvGraphicFramePr>
        <p:xfrm>
          <a:off x="982712" y="3672879"/>
          <a:ext cx="3890963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1" name="公式" r:id="rId11" imgW="2425680" imgH="393480" progId="Equation.3">
                  <p:embed/>
                </p:oleObj>
              </mc:Choice>
              <mc:Fallback>
                <p:oleObj name="公式" r:id="rId11" imgW="2425680" imgH="393480" progId="Equation.3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2712" y="3672879"/>
                        <a:ext cx="3890963" cy="627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5842627"/>
              </p:ext>
            </p:extLst>
          </p:nvPr>
        </p:nvGraphicFramePr>
        <p:xfrm>
          <a:off x="5809779" y="3672879"/>
          <a:ext cx="1120775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2" name="公式" r:id="rId13" imgW="698400" imgH="393480" progId="Equation.3">
                  <p:embed/>
                </p:oleObj>
              </mc:Choice>
              <mc:Fallback>
                <p:oleObj name="公式" r:id="rId13" imgW="698400" imgH="393480" progId="Equation.3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09779" y="3672879"/>
                        <a:ext cx="1120775" cy="627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83439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9542"/>
            <a:ext cx="8120063" cy="3631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2"/>
          <p:cNvSpPr txBox="1"/>
          <p:nvPr/>
        </p:nvSpPr>
        <p:spPr>
          <a:xfrm>
            <a:off x="769219" y="988842"/>
            <a:ext cx="753745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回顾解决问题的过程，你有什么体会？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69219" y="1688336"/>
            <a:ext cx="7507573" cy="2213756"/>
            <a:chOff x="971600" y="2598753"/>
            <a:chExt cx="7219541" cy="2011495"/>
          </a:xfrm>
        </p:grpSpPr>
        <p:pic>
          <p:nvPicPr>
            <p:cNvPr id="17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图片 17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19" name="图片 18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20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913235" y="2890667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393955" y="2890667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圆角矩形标注 23"/>
          <p:cNvSpPr/>
          <p:nvPr/>
        </p:nvSpPr>
        <p:spPr>
          <a:xfrm>
            <a:off x="1967696" y="1810548"/>
            <a:ext cx="2329915" cy="1360308"/>
          </a:xfrm>
          <a:prstGeom prst="wedgeRoundRectCallout">
            <a:avLst>
              <a:gd name="adj1" fmla="val -58102"/>
              <a:gd name="adj2" fmla="val 21015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_GB2312"/>
              </a:rPr>
              <a:t>有些复杂的算式可以转化成简单的算式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 </a:t>
            </a:r>
          </a:p>
        </p:txBody>
      </p:sp>
      <p:sp>
        <p:nvSpPr>
          <p:cNvPr id="25" name="圆角矩形标注 24"/>
          <p:cNvSpPr/>
          <p:nvPr/>
        </p:nvSpPr>
        <p:spPr>
          <a:xfrm>
            <a:off x="4727940" y="1810547"/>
            <a:ext cx="2449991" cy="1379215"/>
          </a:xfrm>
          <a:prstGeom prst="wedgeRoundRectCallout">
            <a:avLst>
              <a:gd name="adj1" fmla="val 56198"/>
              <a:gd name="adj2" fmla="val 30482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_GB2312"/>
              </a:rPr>
              <a:t>有时画图可以帮助我们找到转化的方法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8658299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6402583" y="2887216"/>
            <a:ext cx="1419542" cy="1328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971600" y="1106438"/>
            <a:ext cx="4172694" cy="628650"/>
            <a:chOff x="1078756" y="1006996"/>
            <a:chExt cx="4172694" cy="628650"/>
          </a:xfrm>
        </p:grpSpPr>
        <p:sp>
          <p:nvSpPr>
            <p:cNvPr id="17" name="TextBox 22"/>
            <p:cNvSpPr txBox="1">
              <a:spLocks noChangeArrowheads="1"/>
            </p:cNvSpPr>
            <p:nvPr/>
          </p:nvSpPr>
          <p:spPr bwMode="auto">
            <a:xfrm>
              <a:off x="1078756" y="1106438"/>
              <a:ext cx="184467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1.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计算</a:t>
              </a:r>
            </a:p>
          </p:txBody>
        </p:sp>
        <p:graphicFrame>
          <p:nvGraphicFramePr>
            <p:cNvPr id="2" name="对象 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31331686"/>
                </p:ext>
              </p:extLst>
            </p:nvPr>
          </p:nvGraphicFramePr>
          <p:xfrm>
            <a:off x="2195513" y="1006996"/>
            <a:ext cx="3055937" cy="6286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165" name="公式" r:id="rId4" imgW="1904760" imgH="393480" progId="Equation.3">
                    <p:embed/>
                  </p:oleObj>
                </mc:Choice>
                <mc:Fallback>
                  <p:oleObj name="公式" r:id="rId4" imgW="1904760" imgH="393480" progId="Equation.3">
                    <p:embed/>
                    <p:pic>
                      <p:nvPicPr>
                        <p:cNvPr id="0" name="对象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95513" y="1006996"/>
                          <a:ext cx="3055937" cy="6286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" name="对象 2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7421415"/>
              </p:ext>
            </p:extLst>
          </p:nvPr>
        </p:nvGraphicFramePr>
        <p:xfrm>
          <a:off x="1944043" y="2601515"/>
          <a:ext cx="936625" cy="1293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6" name="公式" r:id="rId6" imgW="583920" imgH="812520" progId="Equation.3">
                  <p:embed/>
                </p:oleObj>
              </mc:Choice>
              <mc:Fallback>
                <p:oleObj name="公式" r:id="rId6" imgW="583920" imgH="812520" progId="Equation.3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4043" y="2601515"/>
                        <a:ext cx="936625" cy="1293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5871625"/>
              </p:ext>
            </p:extLst>
          </p:nvPr>
        </p:nvGraphicFramePr>
        <p:xfrm>
          <a:off x="2088580" y="1898526"/>
          <a:ext cx="3055937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7" name="公式" r:id="rId8" imgW="1904760" imgH="393480" progId="Equation.3">
                  <p:embed/>
                </p:oleObj>
              </mc:Choice>
              <mc:Fallback>
                <p:oleObj name="公式" r:id="rId8" imgW="19047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8580" y="1898526"/>
                        <a:ext cx="3055937" cy="62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32938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384319" y="3492197"/>
            <a:ext cx="1059502" cy="99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文本框 19"/>
          <p:cNvSpPr txBox="1">
            <a:spLocks noChangeArrowheads="1"/>
          </p:cNvSpPr>
          <p:nvPr/>
        </p:nvSpPr>
        <p:spPr bwMode="auto">
          <a:xfrm>
            <a:off x="513765" y="651341"/>
            <a:ext cx="740030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楷体_GB231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．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下图是一个装满了铅笔的铅笔架。你能联系梯形面积公式，计算出铅笔的支数吗？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楷体_GB2312"/>
            </a:endParaRPr>
          </a:p>
        </p:txBody>
      </p:sp>
      <p:pic>
        <p:nvPicPr>
          <p:cNvPr id="21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227405"/>
            <a:ext cx="2881313" cy="157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AutoShape 34"/>
          <p:cNvSpPr>
            <a:spLocks noChangeArrowheads="1"/>
          </p:cNvSpPr>
          <p:nvPr/>
        </p:nvSpPr>
        <p:spPr bwMode="auto">
          <a:xfrm>
            <a:off x="482620" y="1482338"/>
            <a:ext cx="5472608" cy="912498"/>
          </a:xfrm>
          <a:prstGeom prst="wedgeRoundRectCallout">
            <a:avLst>
              <a:gd name="adj1" fmla="val -35403"/>
              <a:gd name="adj2" fmla="val 63295"/>
              <a:gd name="adj3" fmla="val 16667"/>
            </a:avLst>
          </a:prstGeom>
          <a:noFill/>
          <a:ln w="12700">
            <a:solidFill>
              <a:srgbClr val="D6C1F2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_GB2312"/>
              </a:rPr>
              <a:t>结合上面的计算想一想，下面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_GB2312"/>
              </a:rPr>
              <a:t>个连续自然数的和，怎样计算比较简便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？</a:t>
            </a:r>
          </a:p>
        </p:txBody>
      </p:sp>
      <p:sp>
        <p:nvSpPr>
          <p:cNvPr id="23" name="文本框 9"/>
          <p:cNvSpPr txBox="1">
            <a:spLocks noChangeArrowheads="1"/>
          </p:cNvSpPr>
          <p:nvPr/>
        </p:nvSpPr>
        <p:spPr bwMode="auto">
          <a:xfrm>
            <a:off x="1869579" y="2955597"/>
            <a:ext cx="6446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17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19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24</a:t>
            </a:r>
          </a:p>
        </p:txBody>
      </p:sp>
      <p:sp>
        <p:nvSpPr>
          <p:cNvPr id="24" name="文本框 11"/>
          <p:cNvSpPr txBox="1">
            <a:spLocks noChangeArrowheads="1"/>
          </p:cNvSpPr>
          <p:nvPr/>
        </p:nvSpPr>
        <p:spPr bwMode="auto">
          <a:xfrm>
            <a:off x="1403648" y="3387645"/>
            <a:ext cx="34147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＝（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）×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÷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＝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390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÷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＝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195</a:t>
            </a:r>
          </a:p>
        </p:txBody>
      </p:sp>
      <p:sp>
        <p:nvSpPr>
          <p:cNvPr id="25" name="AutoShape 34"/>
          <p:cNvSpPr>
            <a:spLocks noChangeArrowheads="1"/>
          </p:cNvSpPr>
          <p:nvPr/>
        </p:nvSpPr>
        <p:spPr bwMode="auto">
          <a:xfrm>
            <a:off x="4659084" y="3551321"/>
            <a:ext cx="2592288" cy="872976"/>
          </a:xfrm>
          <a:prstGeom prst="wedgeRoundRectCallout">
            <a:avLst>
              <a:gd name="adj1" fmla="val 57239"/>
              <a:gd name="adj2" fmla="val 19555"/>
              <a:gd name="adj3" fmla="val 16667"/>
            </a:avLst>
          </a:prstGeom>
          <a:noFill/>
          <a:ln w="12700">
            <a:solidFill>
              <a:srgbClr val="D6C1F2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转化成梯形的面积计算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_GB2312"/>
              </a:rPr>
              <a:t>比较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简便。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140531"/>
            <a:ext cx="1126831" cy="16148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2" grpId="0" animBg="1"/>
      <p:bldP spid="23" grpId="0"/>
      <p:bldP spid="24" grpId="0"/>
      <p:bldP spid="25" grpId="0" animBg="1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825</Words>
  <Application>Microsoft Office PowerPoint</Application>
  <PresentationFormat>全屏显示(16:9)</PresentationFormat>
  <Paragraphs>145</Paragraphs>
  <Slides>18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Calibri</vt:lpstr>
      <vt:lpstr>黑体</vt:lpstr>
      <vt:lpstr>楷体</vt:lpstr>
      <vt:lpstr>幼圆</vt:lpstr>
      <vt:lpstr>楷体_GB2312</vt:lpstr>
      <vt:lpstr>微软雅黑</vt:lpstr>
      <vt:lpstr>Times New Roman</vt:lpstr>
      <vt:lpstr>3_Office 主题</vt:lpstr>
      <vt:lpstr>5_Office 主题</vt:lpstr>
      <vt:lpstr>4_Office 主题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2019-10-15T02:41:36Z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